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1" r:id="rId2"/>
    <p:sldId id="310" r:id="rId3"/>
    <p:sldId id="311" r:id="rId4"/>
    <p:sldId id="312" r:id="rId5"/>
    <p:sldId id="270" r:id="rId6"/>
    <p:sldId id="340" r:id="rId7"/>
    <p:sldId id="332" r:id="rId8"/>
    <p:sldId id="341" r:id="rId9"/>
    <p:sldId id="285" r:id="rId10"/>
    <p:sldId id="342" r:id="rId11"/>
    <p:sldId id="343" r:id="rId12"/>
    <p:sldId id="335" r:id="rId13"/>
    <p:sldId id="330" r:id="rId14"/>
    <p:sldId id="336" r:id="rId15"/>
    <p:sldId id="331" r:id="rId16"/>
    <p:sldId id="327" r:id="rId17"/>
    <p:sldId id="328" r:id="rId18"/>
    <p:sldId id="329" r:id="rId19"/>
    <p:sldId id="313" r:id="rId20"/>
    <p:sldId id="314" r:id="rId21"/>
    <p:sldId id="324" r:id="rId22"/>
    <p:sldId id="315" r:id="rId23"/>
    <p:sldId id="325" r:id="rId24"/>
    <p:sldId id="344" r:id="rId25"/>
    <p:sldId id="326" r:id="rId26"/>
    <p:sldId id="319" r:id="rId27"/>
    <p:sldId id="316" r:id="rId28"/>
    <p:sldId id="333" r:id="rId29"/>
    <p:sldId id="334" r:id="rId30"/>
    <p:sldId id="317" r:id="rId31"/>
    <p:sldId id="318" r:id="rId32"/>
    <p:sldId id="337" r:id="rId33"/>
    <p:sldId id="298" r:id="rId34"/>
    <p:sldId id="299" r:id="rId35"/>
    <p:sldId id="301" r:id="rId36"/>
    <p:sldId id="304" r:id="rId37"/>
    <p:sldId id="305" r:id="rId38"/>
    <p:sldId id="296" r:id="rId39"/>
    <p:sldId id="307" r:id="rId40"/>
    <p:sldId id="308" r:id="rId41"/>
    <p:sldId id="309" r:id="rId42"/>
    <p:sldId id="338" r:id="rId43"/>
    <p:sldId id="322" r:id="rId44"/>
    <p:sldId id="320" r:id="rId45"/>
    <p:sldId id="323" r:id="rId46"/>
    <p:sldId id="339"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86DD4-A20D-4D8C-88AA-0ACB171615E5}"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fr-FR"/>
        </a:p>
      </dgm:t>
    </dgm:pt>
    <dgm:pt modelId="{70770EC4-89F7-4478-AD1B-1927E9725971}">
      <dgm:prSet phldrT="[Texte]"/>
      <dgm:spPr/>
      <dgm:t>
        <a:bodyPr/>
        <a:lstStyle/>
        <a:p>
          <a:r>
            <a:rPr lang="fr-FR" dirty="0" smtClean="0"/>
            <a:t>1. </a:t>
          </a:r>
          <a:endParaRPr lang="fr-FR" dirty="0"/>
        </a:p>
      </dgm:t>
    </dgm:pt>
    <dgm:pt modelId="{B931A8D7-9C64-4147-9730-1D4F2A6E6754}" type="parTrans" cxnId="{5B414C80-E50E-4F57-B9F8-1C562BF72294}">
      <dgm:prSet/>
      <dgm:spPr/>
      <dgm:t>
        <a:bodyPr/>
        <a:lstStyle/>
        <a:p>
          <a:endParaRPr lang="fr-FR"/>
        </a:p>
      </dgm:t>
    </dgm:pt>
    <dgm:pt modelId="{07DC724B-6457-445C-85C2-8CE61A8F7BEA}" type="sibTrans" cxnId="{5B414C80-E50E-4F57-B9F8-1C562BF72294}">
      <dgm:prSet/>
      <dgm:spPr/>
      <dgm:t>
        <a:bodyPr/>
        <a:lstStyle/>
        <a:p>
          <a:endParaRPr lang="fr-FR"/>
        </a:p>
      </dgm:t>
    </dgm:pt>
    <dgm:pt modelId="{76E04C59-4624-45CD-89B8-1B80E01FB495}">
      <dgm:prSet phldrT="[Texte]"/>
      <dgm:spPr/>
      <dgm:t>
        <a:bodyPr/>
        <a:lstStyle/>
        <a:p>
          <a:r>
            <a:rPr lang="fr-FR" dirty="0" smtClean="0"/>
            <a:t>Plus fort que la force</a:t>
          </a:r>
          <a:endParaRPr lang="fr-FR" dirty="0"/>
        </a:p>
      </dgm:t>
    </dgm:pt>
    <dgm:pt modelId="{EB8AC3A8-B7E6-414E-B232-8193120B8830}" type="parTrans" cxnId="{6D91E21B-9E59-4D0C-ACC5-4427AA715FD8}">
      <dgm:prSet/>
      <dgm:spPr/>
      <dgm:t>
        <a:bodyPr/>
        <a:lstStyle/>
        <a:p>
          <a:endParaRPr lang="fr-FR"/>
        </a:p>
      </dgm:t>
    </dgm:pt>
    <dgm:pt modelId="{8D3C43EE-FB05-4F54-B853-FA61AFCD85F2}" type="sibTrans" cxnId="{6D91E21B-9E59-4D0C-ACC5-4427AA715FD8}">
      <dgm:prSet/>
      <dgm:spPr/>
      <dgm:t>
        <a:bodyPr/>
        <a:lstStyle/>
        <a:p>
          <a:endParaRPr lang="fr-FR"/>
        </a:p>
      </dgm:t>
    </dgm:pt>
    <dgm:pt modelId="{F3D75DCC-8D44-40A1-BE6A-3918D014C994}">
      <dgm:prSet phldrT="[Texte]"/>
      <dgm:spPr/>
      <dgm:t>
        <a:bodyPr/>
        <a:lstStyle/>
        <a:p>
          <a:r>
            <a:rPr lang="fr-FR" dirty="0" smtClean="0"/>
            <a:t>Matérialisme dialectique et </a:t>
          </a:r>
          <a:r>
            <a:rPr lang="fr-FR" dirty="0" err="1" smtClean="0"/>
            <a:t>unificationnisme</a:t>
          </a:r>
          <a:endParaRPr lang="fr-FR" dirty="0"/>
        </a:p>
      </dgm:t>
    </dgm:pt>
    <dgm:pt modelId="{2DBCD186-AD4F-4C62-A4F4-17E4B2A488D5}" type="parTrans" cxnId="{D2920116-DE5E-4997-A405-6B8C3B36CADE}">
      <dgm:prSet/>
      <dgm:spPr/>
      <dgm:t>
        <a:bodyPr/>
        <a:lstStyle/>
        <a:p>
          <a:endParaRPr lang="fr-FR"/>
        </a:p>
      </dgm:t>
    </dgm:pt>
    <dgm:pt modelId="{0DDE6917-AAD1-4314-9372-020BBAF28EF6}" type="sibTrans" cxnId="{D2920116-DE5E-4997-A405-6B8C3B36CADE}">
      <dgm:prSet/>
      <dgm:spPr/>
      <dgm:t>
        <a:bodyPr/>
        <a:lstStyle/>
        <a:p>
          <a:endParaRPr lang="fr-FR"/>
        </a:p>
      </dgm:t>
    </dgm:pt>
    <dgm:pt modelId="{685543C4-6B97-4D79-B01C-6B04D1069489}">
      <dgm:prSet phldrT="[Texte]"/>
      <dgm:spPr/>
      <dgm:t>
        <a:bodyPr/>
        <a:lstStyle/>
        <a:p>
          <a:r>
            <a:rPr lang="fr-FR" dirty="0" smtClean="0"/>
            <a:t>2.</a:t>
          </a:r>
          <a:endParaRPr lang="fr-FR" dirty="0"/>
        </a:p>
      </dgm:t>
    </dgm:pt>
    <dgm:pt modelId="{DDBC3A61-52BD-46C0-9389-A8DCF7D36264}" type="parTrans" cxnId="{27AF8CE0-9257-4FEF-9B52-13B9FB1C6CF7}">
      <dgm:prSet/>
      <dgm:spPr/>
      <dgm:t>
        <a:bodyPr/>
        <a:lstStyle/>
        <a:p>
          <a:endParaRPr lang="fr-FR"/>
        </a:p>
      </dgm:t>
    </dgm:pt>
    <dgm:pt modelId="{71B12902-1F05-4651-A148-A00741957241}" type="sibTrans" cxnId="{27AF8CE0-9257-4FEF-9B52-13B9FB1C6CF7}">
      <dgm:prSet/>
      <dgm:spPr/>
      <dgm:t>
        <a:bodyPr/>
        <a:lstStyle/>
        <a:p>
          <a:endParaRPr lang="fr-FR"/>
        </a:p>
      </dgm:t>
    </dgm:pt>
    <dgm:pt modelId="{8A4FB1F7-FC5A-4C26-8917-BDD2EA6E749E}">
      <dgm:prSet phldrT="[Texte]"/>
      <dgm:spPr/>
      <dgm:t>
        <a:bodyPr/>
        <a:lstStyle/>
        <a:p>
          <a:r>
            <a:rPr lang="fr-FR" dirty="0" smtClean="0"/>
            <a:t>L’effort réfléchi : les sports d’adresse</a:t>
          </a:r>
          <a:endParaRPr lang="fr-FR" dirty="0"/>
        </a:p>
      </dgm:t>
    </dgm:pt>
    <dgm:pt modelId="{AA192120-38B1-49AE-B147-973E23C9FEFF}" type="parTrans" cxnId="{EB4D4CDC-0AE3-46F9-A010-B5A416FD63C0}">
      <dgm:prSet/>
      <dgm:spPr/>
      <dgm:t>
        <a:bodyPr/>
        <a:lstStyle/>
        <a:p>
          <a:endParaRPr lang="fr-FR"/>
        </a:p>
      </dgm:t>
    </dgm:pt>
    <dgm:pt modelId="{16982D38-B850-49E0-A51A-4B36FC80E26B}" type="sibTrans" cxnId="{EB4D4CDC-0AE3-46F9-A010-B5A416FD63C0}">
      <dgm:prSet/>
      <dgm:spPr/>
      <dgm:t>
        <a:bodyPr/>
        <a:lstStyle/>
        <a:p>
          <a:endParaRPr lang="fr-FR"/>
        </a:p>
      </dgm:t>
    </dgm:pt>
    <dgm:pt modelId="{D156C063-FE33-43AF-8AA2-2B5F8D2F821D}">
      <dgm:prSet phldrT="[Texte]"/>
      <dgm:spPr/>
      <dgm:t>
        <a:bodyPr/>
        <a:lstStyle/>
        <a:p>
          <a:r>
            <a:rPr lang="fr-FR" dirty="0" smtClean="0"/>
            <a:t>L’attitude et le geste sportifs : interaction entre la pensée et la dépense</a:t>
          </a:r>
          <a:endParaRPr lang="fr-FR" dirty="0"/>
        </a:p>
      </dgm:t>
    </dgm:pt>
    <dgm:pt modelId="{519A08EE-637A-43CF-A87A-7F7C60E2525C}" type="parTrans" cxnId="{5DC64038-06E6-48B6-BCCE-5B3A5631D431}">
      <dgm:prSet/>
      <dgm:spPr/>
      <dgm:t>
        <a:bodyPr/>
        <a:lstStyle/>
        <a:p>
          <a:endParaRPr lang="fr-FR"/>
        </a:p>
      </dgm:t>
    </dgm:pt>
    <dgm:pt modelId="{B1F5B85C-1F69-45DB-9AE0-6A3DAB34B677}" type="sibTrans" cxnId="{5DC64038-06E6-48B6-BCCE-5B3A5631D431}">
      <dgm:prSet/>
      <dgm:spPr/>
      <dgm:t>
        <a:bodyPr/>
        <a:lstStyle/>
        <a:p>
          <a:endParaRPr lang="fr-FR"/>
        </a:p>
      </dgm:t>
    </dgm:pt>
    <dgm:pt modelId="{932654A0-7E08-44A1-A345-AF10A565FE34}">
      <dgm:prSet phldrT="[Texte]"/>
      <dgm:spPr/>
      <dgm:t>
        <a:bodyPr/>
        <a:lstStyle/>
        <a:p>
          <a:r>
            <a:rPr lang="fr-FR" dirty="0" smtClean="0"/>
            <a:t>3. </a:t>
          </a:r>
          <a:endParaRPr lang="fr-FR" dirty="0"/>
        </a:p>
      </dgm:t>
    </dgm:pt>
    <dgm:pt modelId="{2A87482E-14F1-49E1-BA3D-047A070099B0}" type="parTrans" cxnId="{963A0B42-1A5B-4F5C-9361-6553EA03DFDC}">
      <dgm:prSet/>
      <dgm:spPr/>
      <dgm:t>
        <a:bodyPr/>
        <a:lstStyle/>
        <a:p>
          <a:endParaRPr lang="fr-FR"/>
        </a:p>
      </dgm:t>
    </dgm:pt>
    <dgm:pt modelId="{771BE979-2009-4167-AEA3-22F70178BD7A}" type="sibTrans" cxnId="{963A0B42-1A5B-4F5C-9361-6553EA03DFDC}">
      <dgm:prSet/>
      <dgm:spPr/>
      <dgm:t>
        <a:bodyPr/>
        <a:lstStyle/>
        <a:p>
          <a:endParaRPr lang="fr-FR"/>
        </a:p>
      </dgm:t>
    </dgm:pt>
    <dgm:pt modelId="{09F86542-6766-4F1C-BFB9-3805F52D598E}">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err="1" smtClean="0"/>
            <a:t>Dynamis</a:t>
          </a:r>
          <a:r>
            <a:rPr lang="fr-FR" dirty="0" smtClean="0"/>
            <a:t>, </a:t>
          </a:r>
          <a:r>
            <a:rPr lang="fr-FR" dirty="0" err="1" smtClean="0"/>
            <a:t>energia</a:t>
          </a:r>
          <a:r>
            <a:rPr lang="fr-FR" dirty="0" smtClean="0"/>
            <a:t>, </a:t>
          </a:r>
          <a:r>
            <a:rPr lang="fr-FR" dirty="0" err="1" smtClean="0"/>
            <a:t>entelechia</a:t>
          </a:r>
          <a:endParaRPr lang="fr-FR" dirty="0"/>
        </a:p>
      </dgm:t>
    </dgm:pt>
    <dgm:pt modelId="{E9729860-1393-43C7-A0A0-5E0FE7E3F824}" type="parTrans" cxnId="{1A7A9ABA-7E0A-4F72-BD05-765F849FF40C}">
      <dgm:prSet/>
      <dgm:spPr/>
      <dgm:t>
        <a:bodyPr/>
        <a:lstStyle/>
        <a:p>
          <a:endParaRPr lang="fr-FR"/>
        </a:p>
      </dgm:t>
    </dgm:pt>
    <dgm:pt modelId="{F8A56E4F-987A-4DF1-AD90-A46D325567C2}" type="sibTrans" cxnId="{1A7A9ABA-7E0A-4F72-BD05-765F849FF40C}">
      <dgm:prSet/>
      <dgm:spPr/>
      <dgm:t>
        <a:bodyPr/>
        <a:lstStyle/>
        <a:p>
          <a:endParaRPr lang="fr-FR"/>
        </a:p>
      </dgm:t>
    </dgm:pt>
    <dgm:pt modelId="{CFD24303-E17D-41F7-8A33-0579799DA23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err="1" smtClean="0"/>
            <a:t>Jeong</a:t>
          </a:r>
          <a:r>
            <a:rPr lang="fr-FR" dirty="0" smtClean="0"/>
            <a:t> </a:t>
          </a:r>
          <a:r>
            <a:rPr lang="fr-FR" dirty="0" err="1" smtClean="0"/>
            <a:t>Seong</a:t>
          </a:r>
          <a:endParaRPr lang="fr-FR" dirty="0"/>
        </a:p>
      </dgm:t>
    </dgm:pt>
    <dgm:pt modelId="{6016794E-6775-4A8D-A2F4-00A9A692C7B3}" type="parTrans" cxnId="{E54B9C42-6E35-4A9D-98A4-89A2A74A723E}">
      <dgm:prSet/>
      <dgm:spPr/>
      <dgm:t>
        <a:bodyPr/>
        <a:lstStyle/>
        <a:p>
          <a:endParaRPr lang="fr-FR"/>
        </a:p>
      </dgm:t>
    </dgm:pt>
    <dgm:pt modelId="{B7250D37-B462-4210-9E51-F8BB19A0406E}" type="sibTrans" cxnId="{E54B9C42-6E35-4A9D-98A4-89A2A74A723E}">
      <dgm:prSet/>
      <dgm:spPr/>
      <dgm:t>
        <a:bodyPr/>
        <a:lstStyle/>
        <a:p>
          <a:endParaRPr lang="fr-FR"/>
        </a:p>
      </dgm:t>
    </dgm:pt>
    <dgm:pt modelId="{30D6CFE2-D253-4B94-91D1-02FB7A8F999A}" type="pres">
      <dgm:prSet presAssocID="{CE786DD4-A20D-4D8C-88AA-0ACB171615E5}" presName="Name0" presStyleCnt="0">
        <dgm:presLayoutVars>
          <dgm:dir/>
          <dgm:animLvl val="lvl"/>
          <dgm:resizeHandles val="exact"/>
        </dgm:presLayoutVars>
      </dgm:prSet>
      <dgm:spPr/>
      <dgm:t>
        <a:bodyPr/>
        <a:lstStyle/>
        <a:p>
          <a:endParaRPr lang="fr-FR"/>
        </a:p>
      </dgm:t>
    </dgm:pt>
    <dgm:pt modelId="{5F752E5F-6C28-4493-8245-207ECA4D9D62}" type="pres">
      <dgm:prSet presAssocID="{70770EC4-89F7-4478-AD1B-1927E9725971}" presName="linNode" presStyleCnt="0"/>
      <dgm:spPr/>
      <dgm:t>
        <a:bodyPr/>
        <a:lstStyle/>
        <a:p>
          <a:endParaRPr lang="fr-FR"/>
        </a:p>
      </dgm:t>
    </dgm:pt>
    <dgm:pt modelId="{FD8E4BCA-B9F1-475F-81C5-68CCBF8127A9}" type="pres">
      <dgm:prSet presAssocID="{70770EC4-89F7-4478-AD1B-1927E9725971}" presName="parentText" presStyleLbl="node1" presStyleIdx="0" presStyleCnt="3" custScaleX="69419">
        <dgm:presLayoutVars>
          <dgm:chMax val="1"/>
          <dgm:bulletEnabled val="1"/>
        </dgm:presLayoutVars>
      </dgm:prSet>
      <dgm:spPr/>
      <dgm:t>
        <a:bodyPr/>
        <a:lstStyle/>
        <a:p>
          <a:endParaRPr lang="fr-FR"/>
        </a:p>
      </dgm:t>
    </dgm:pt>
    <dgm:pt modelId="{56CA8548-97A7-4903-9FC3-B912973B9D7F}" type="pres">
      <dgm:prSet presAssocID="{70770EC4-89F7-4478-AD1B-1927E9725971}" presName="descendantText" presStyleLbl="alignAccFollowNode1" presStyleIdx="0" presStyleCnt="3" custScaleX="155799">
        <dgm:presLayoutVars>
          <dgm:bulletEnabled val="1"/>
        </dgm:presLayoutVars>
      </dgm:prSet>
      <dgm:spPr/>
      <dgm:t>
        <a:bodyPr/>
        <a:lstStyle/>
        <a:p>
          <a:endParaRPr lang="fr-FR"/>
        </a:p>
      </dgm:t>
    </dgm:pt>
    <dgm:pt modelId="{FF4392D4-F097-46AB-A3CF-12EED295D331}" type="pres">
      <dgm:prSet presAssocID="{07DC724B-6457-445C-85C2-8CE61A8F7BEA}" presName="sp" presStyleCnt="0"/>
      <dgm:spPr/>
      <dgm:t>
        <a:bodyPr/>
        <a:lstStyle/>
        <a:p>
          <a:endParaRPr lang="fr-FR"/>
        </a:p>
      </dgm:t>
    </dgm:pt>
    <dgm:pt modelId="{E3A92981-56DF-4976-8F5B-ACC4B2B7E25E}" type="pres">
      <dgm:prSet presAssocID="{685543C4-6B97-4D79-B01C-6B04D1069489}" presName="linNode" presStyleCnt="0"/>
      <dgm:spPr/>
      <dgm:t>
        <a:bodyPr/>
        <a:lstStyle/>
        <a:p>
          <a:endParaRPr lang="fr-FR"/>
        </a:p>
      </dgm:t>
    </dgm:pt>
    <dgm:pt modelId="{9EB8FFCF-EA97-4403-A589-722263751E44}" type="pres">
      <dgm:prSet presAssocID="{685543C4-6B97-4D79-B01C-6B04D1069489}" presName="parentText" presStyleLbl="node1" presStyleIdx="1" presStyleCnt="3" custScaleX="69419">
        <dgm:presLayoutVars>
          <dgm:chMax val="1"/>
          <dgm:bulletEnabled val="1"/>
        </dgm:presLayoutVars>
      </dgm:prSet>
      <dgm:spPr/>
      <dgm:t>
        <a:bodyPr/>
        <a:lstStyle/>
        <a:p>
          <a:endParaRPr lang="fr-FR"/>
        </a:p>
      </dgm:t>
    </dgm:pt>
    <dgm:pt modelId="{21A98891-4D4F-4FB2-918F-1D36DAAF5C64}" type="pres">
      <dgm:prSet presAssocID="{685543C4-6B97-4D79-B01C-6B04D1069489}" presName="descendantText" presStyleLbl="alignAccFollowNode1" presStyleIdx="1" presStyleCnt="3" custScaleX="146972">
        <dgm:presLayoutVars>
          <dgm:bulletEnabled val="1"/>
        </dgm:presLayoutVars>
      </dgm:prSet>
      <dgm:spPr/>
      <dgm:t>
        <a:bodyPr/>
        <a:lstStyle/>
        <a:p>
          <a:endParaRPr lang="fr-FR"/>
        </a:p>
      </dgm:t>
    </dgm:pt>
    <dgm:pt modelId="{66CC4A79-B944-4DA8-BF74-70B83A3AE91E}" type="pres">
      <dgm:prSet presAssocID="{71B12902-1F05-4651-A148-A00741957241}" presName="sp" presStyleCnt="0"/>
      <dgm:spPr/>
      <dgm:t>
        <a:bodyPr/>
        <a:lstStyle/>
        <a:p>
          <a:endParaRPr lang="fr-FR"/>
        </a:p>
      </dgm:t>
    </dgm:pt>
    <dgm:pt modelId="{02578C7D-1C90-4DA8-B1BD-3854E25538A7}" type="pres">
      <dgm:prSet presAssocID="{932654A0-7E08-44A1-A345-AF10A565FE34}" presName="linNode" presStyleCnt="0"/>
      <dgm:spPr/>
      <dgm:t>
        <a:bodyPr/>
        <a:lstStyle/>
        <a:p>
          <a:endParaRPr lang="fr-FR"/>
        </a:p>
      </dgm:t>
    </dgm:pt>
    <dgm:pt modelId="{4EE7A6D7-D083-4C21-BDA1-27EEF828A53D}" type="pres">
      <dgm:prSet presAssocID="{932654A0-7E08-44A1-A345-AF10A565FE34}" presName="parentText" presStyleLbl="node1" presStyleIdx="2" presStyleCnt="3" custScaleX="63099">
        <dgm:presLayoutVars>
          <dgm:chMax val="1"/>
          <dgm:bulletEnabled val="1"/>
        </dgm:presLayoutVars>
      </dgm:prSet>
      <dgm:spPr/>
      <dgm:t>
        <a:bodyPr/>
        <a:lstStyle/>
        <a:p>
          <a:endParaRPr lang="fr-FR"/>
        </a:p>
      </dgm:t>
    </dgm:pt>
    <dgm:pt modelId="{1DB72863-363F-43E4-8835-BB67EB9A8D94}" type="pres">
      <dgm:prSet presAssocID="{932654A0-7E08-44A1-A345-AF10A565FE34}" presName="descendantText" presStyleLbl="alignAccFollowNode1" presStyleIdx="2" presStyleCnt="3" custScaleX="132036">
        <dgm:presLayoutVars>
          <dgm:bulletEnabled val="1"/>
        </dgm:presLayoutVars>
      </dgm:prSet>
      <dgm:spPr/>
      <dgm:t>
        <a:bodyPr/>
        <a:lstStyle/>
        <a:p>
          <a:endParaRPr lang="fr-FR"/>
        </a:p>
      </dgm:t>
    </dgm:pt>
  </dgm:ptLst>
  <dgm:cxnLst>
    <dgm:cxn modelId="{EB4D4CDC-0AE3-46F9-A010-B5A416FD63C0}" srcId="{685543C4-6B97-4D79-B01C-6B04D1069489}" destId="{8A4FB1F7-FC5A-4C26-8917-BDD2EA6E749E}" srcOrd="0" destOrd="0" parTransId="{AA192120-38B1-49AE-B147-973E23C9FEFF}" sibTransId="{16982D38-B850-49E0-A51A-4B36FC80E26B}"/>
    <dgm:cxn modelId="{64DAA707-031A-4760-8E22-81A88C303B84}" type="presOf" srcId="{CE786DD4-A20D-4D8C-88AA-0ACB171615E5}" destId="{30D6CFE2-D253-4B94-91D1-02FB7A8F999A}" srcOrd="0" destOrd="0" presId="urn:microsoft.com/office/officeart/2005/8/layout/vList5"/>
    <dgm:cxn modelId="{AFE518EC-4C9D-4BD1-98D2-1F7A36BFBC57}" type="presOf" srcId="{D156C063-FE33-43AF-8AA2-2B5F8D2F821D}" destId="{21A98891-4D4F-4FB2-918F-1D36DAAF5C64}" srcOrd="0" destOrd="1" presId="urn:microsoft.com/office/officeart/2005/8/layout/vList5"/>
    <dgm:cxn modelId="{320017C4-20C5-4358-B854-B19C05F176BE}" type="presOf" srcId="{685543C4-6B97-4D79-B01C-6B04D1069489}" destId="{9EB8FFCF-EA97-4403-A589-722263751E44}" srcOrd="0" destOrd="0" presId="urn:microsoft.com/office/officeart/2005/8/layout/vList5"/>
    <dgm:cxn modelId="{6D91E21B-9E59-4D0C-ACC5-4427AA715FD8}" srcId="{70770EC4-89F7-4478-AD1B-1927E9725971}" destId="{76E04C59-4624-45CD-89B8-1B80E01FB495}" srcOrd="0" destOrd="0" parTransId="{EB8AC3A8-B7E6-414E-B232-8193120B8830}" sibTransId="{8D3C43EE-FB05-4F54-B853-FA61AFCD85F2}"/>
    <dgm:cxn modelId="{753361FD-6539-45CD-AFAD-599EA44E45D8}" type="presOf" srcId="{70770EC4-89F7-4478-AD1B-1927E9725971}" destId="{FD8E4BCA-B9F1-475F-81C5-68CCBF8127A9}" srcOrd="0" destOrd="0" presId="urn:microsoft.com/office/officeart/2005/8/layout/vList5"/>
    <dgm:cxn modelId="{94E380F7-9D5D-4BF5-9B38-354416E2ECD9}" type="presOf" srcId="{932654A0-7E08-44A1-A345-AF10A565FE34}" destId="{4EE7A6D7-D083-4C21-BDA1-27EEF828A53D}" srcOrd="0" destOrd="0" presId="urn:microsoft.com/office/officeart/2005/8/layout/vList5"/>
    <dgm:cxn modelId="{5DC64038-06E6-48B6-BCCE-5B3A5631D431}" srcId="{685543C4-6B97-4D79-B01C-6B04D1069489}" destId="{D156C063-FE33-43AF-8AA2-2B5F8D2F821D}" srcOrd="1" destOrd="0" parTransId="{519A08EE-637A-43CF-A87A-7F7C60E2525C}" sibTransId="{B1F5B85C-1F69-45DB-9AE0-6A3DAB34B677}"/>
    <dgm:cxn modelId="{6E76E922-5EE5-47DE-BDF4-39A6C7E303E9}" type="presOf" srcId="{F3D75DCC-8D44-40A1-BE6A-3918D014C994}" destId="{56CA8548-97A7-4903-9FC3-B912973B9D7F}" srcOrd="0" destOrd="1" presId="urn:microsoft.com/office/officeart/2005/8/layout/vList5"/>
    <dgm:cxn modelId="{963A0B42-1A5B-4F5C-9361-6553EA03DFDC}" srcId="{CE786DD4-A20D-4D8C-88AA-0ACB171615E5}" destId="{932654A0-7E08-44A1-A345-AF10A565FE34}" srcOrd="2" destOrd="0" parTransId="{2A87482E-14F1-49E1-BA3D-047A070099B0}" sibTransId="{771BE979-2009-4167-AEA3-22F70178BD7A}"/>
    <dgm:cxn modelId="{5B414C80-E50E-4F57-B9F8-1C562BF72294}" srcId="{CE786DD4-A20D-4D8C-88AA-0ACB171615E5}" destId="{70770EC4-89F7-4478-AD1B-1927E9725971}" srcOrd="0" destOrd="0" parTransId="{B931A8D7-9C64-4147-9730-1D4F2A6E6754}" sibTransId="{07DC724B-6457-445C-85C2-8CE61A8F7BEA}"/>
    <dgm:cxn modelId="{02951936-FBAB-4DE6-B36F-93FB526909A0}" type="presOf" srcId="{76E04C59-4624-45CD-89B8-1B80E01FB495}" destId="{56CA8548-97A7-4903-9FC3-B912973B9D7F}" srcOrd="0" destOrd="0" presId="urn:microsoft.com/office/officeart/2005/8/layout/vList5"/>
    <dgm:cxn modelId="{6024175F-2B32-429D-AE3C-DAA7C513D01F}" type="presOf" srcId="{09F86542-6766-4F1C-BFB9-3805F52D598E}" destId="{1DB72863-363F-43E4-8835-BB67EB9A8D94}" srcOrd="0" destOrd="0" presId="urn:microsoft.com/office/officeart/2005/8/layout/vList5"/>
    <dgm:cxn modelId="{53F43E36-A7B3-41D8-9051-92501A1E7986}" type="presOf" srcId="{CFD24303-E17D-41F7-8A33-0579799DA23D}" destId="{1DB72863-363F-43E4-8835-BB67EB9A8D94}" srcOrd="0" destOrd="1" presId="urn:microsoft.com/office/officeart/2005/8/layout/vList5"/>
    <dgm:cxn modelId="{E54B9C42-6E35-4A9D-98A4-89A2A74A723E}" srcId="{932654A0-7E08-44A1-A345-AF10A565FE34}" destId="{CFD24303-E17D-41F7-8A33-0579799DA23D}" srcOrd="1" destOrd="0" parTransId="{6016794E-6775-4A8D-A2F4-00A9A692C7B3}" sibTransId="{B7250D37-B462-4210-9E51-F8BB19A0406E}"/>
    <dgm:cxn modelId="{1A7A9ABA-7E0A-4F72-BD05-765F849FF40C}" srcId="{932654A0-7E08-44A1-A345-AF10A565FE34}" destId="{09F86542-6766-4F1C-BFB9-3805F52D598E}" srcOrd="0" destOrd="0" parTransId="{E9729860-1393-43C7-A0A0-5E0FE7E3F824}" sibTransId="{F8A56E4F-987A-4DF1-AD90-A46D325567C2}"/>
    <dgm:cxn modelId="{27AF8CE0-9257-4FEF-9B52-13B9FB1C6CF7}" srcId="{CE786DD4-A20D-4D8C-88AA-0ACB171615E5}" destId="{685543C4-6B97-4D79-B01C-6B04D1069489}" srcOrd="1" destOrd="0" parTransId="{DDBC3A61-52BD-46C0-9389-A8DCF7D36264}" sibTransId="{71B12902-1F05-4651-A148-A00741957241}"/>
    <dgm:cxn modelId="{2EC0CA2B-FC1A-499C-9626-6F6DDCC249FB}" type="presOf" srcId="{8A4FB1F7-FC5A-4C26-8917-BDD2EA6E749E}" destId="{21A98891-4D4F-4FB2-918F-1D36DAAF5C64}" srcOrd="0" destOrd="0" presId="urn:microsoft.com/office/officeart/2005/8/layout/vList5"/>
    <dgm:cxn modelId="{D2920116-DE5E-4997-A405-6B8C3B36CADE}" srcId="{70770EC4-89F7-4478-AD1B-1927E9725971}" destId="{F3D75DCC-8D44-40A1-BE6A-3918D014C994}" srcOrd="1" destOrd="0" parTransId="{2DBCD186-AD4F-4C62-A4F4-17E4B2A488D5}" sibTransId="{0DDE6917-AAD1-4314-9372-020BBAF28EF6}"/>
    <dgm:cxn modelId="{27119617-8C01-4947-8162-F124E8F4AAD9}" type="presParOf" srcId="{30D6CFE2-D253-4B94-91D1-02FB7A8F999A}" destId="{5F752E5F-6C28-4493-8245-207ECA4D9D62}" srcOrd="0" destOrd="0" presId="urn:microsoft.com/office/officeart/2005/8/layout/vList5"/>
    <dgm:cxn modelId="{1D042567-B277-41E0-B1B2-4DD253519AB9}" type="presParOf" srcId="{5F752E5F-6C28-4493-8245-207ECA4D9D62}" destId="{FD8E4BCA-B9F1-475F-81C5-68CCBF8127A9}" srcOrd="0" destOrd="0" presId="urn:microsoft.com/office/officeart/2005/8/layout/vList5"/>
    <dgm:cxn modelId="{531FD2CF-9760-451C-BEA0-635F4013C33E}" type="presParOf" srcId="{5F752E5F-6C28-4493-8245-207ECA4D9D62}" destId="{56CA8548-97A7-4903-9FC3-B912973B9D7F}" srcOrd="1" destOrd="0" presId="urn:microsoft.com/office/officeart/2005/8/layout/vList5"/>
    <dgm:cxn modelId="{B62D82C6-F253-4FDA-9318-339F1CF2377B}" type="presParOf" srcId="{30D6CFE2-D253-4B94-91D1-02FB7A8F999A}" destId="{FF4392D4-F097-46AB-A3CF-12EED295D331}" srcOrd="1" destOrd="0" presId="urn:microsoft.com/office/officeart/2005/8/layout/vList5"/>
    <dgm:cxn modelId="{D47B5720-C01B-4C03-894C-C729A49D81DD}" type="presParOf" srcId="{30D6CFE2-D253-4B94-91D1-02FB7A8F999A}" destId="{E3A92981-56DF-4976-8F5B-ACC4B2B7E25E}" srcOrd="2" destOrd="0" presId="urn:microsoft.com/office/officeart/2005/8/layout/vList5"/>
    <dgm:cxn modelId="{58129056-BB9C-4477-A5C4-B4F775687BCD}" type="presParOf" srcId="{E3A92981-56DF-4976-8F5B-ACC4B2B7E25E}" destId="{9EB8FFCF-EA97-4403-A589-722263751E44}" srcOrd="0" destOrd="0" presId="urn:microsoft.com/office/officeart/2005/8/layout/vList5"/>
    <dgm:cxn modelId="{6E79863D-3B02-4747-B8B3-AC18D10D955B}" type="presParOf" srcId="{E3A92981-56DF-4976-8F5B-ACC4B2B7E25E}" destId="{21A98891-4D4F-4FB2-918F-1D36DAAF5C64}" srcOrd="1" destOrd="0" presId="urn:microsoft.com/office/officeart/2005/8/layout/vList5"/>
    <dgm:cxn modelId="{F885A2F4-7E9D-465D-ABD0-6AF95A45FA4A}" type="presParOf" srcId="{30D6CFE2-D253-4B94-91D1-02FB7A8F999A}" destId="{66CC4A79-B944-4DA8-BF74-70B83A3AE91E}" srcOrd="3" destOrd="0" presId="urn:microsoft.com/office/officeart/2005/8/layout/vList5"/>
    <dgm:cxn modelId="{8EAEC7F4-13E1-4DA1-9D34-3730233CB30E}" type="presParOf" srcId="{30D6CFE2-D253-4B94-91D1-02FB7A8F999A}" destId="{02578C7D-1C90-4DA8-B1BD-3854E25538A7}" srcOrd="4" destOrd="0" presId="urn:microsoft.com/office/officeart/2005/8/layout/vList5"/>
    <dgm:cxn modelId="{5D316A6E-0527-4CE7-B9C0-917325F8176B}" type="presParOf" srcId="{02578C7D-1C90-4DA8-B1BD-3854E25538A7}" destId="{4EE7A6D7-D083-4C21-BDA1-27EEF828A53D}" srcOrd="0" destOrd="0" presId="urn:microsoft.com/office/officeart/2005/8/layout/vList5"/>
    <dgm:cxn modelId="{1F48AE75-DC48-4C1B-B0C8-27F5FCAE3A20}" type="presParOf" srcId="{02578C7D-1C90-4DA8-B1BD-3854E25538A7}" destId="{1DB72863-363F-43E4-8835-BB67EB9A8D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8EBAD-3E67-49BF-873F-3200C8E22F63}"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fr-FR"/>
        </a:p>
      </dgm:t>
    </dgm:pt>
    <dgm:pt modelId="{23B25209-EC82-4F0E-B648-664949F806A9}">
      <dgm:prSet phldrT="[Texte]"/>
      <dgm:spPr/>
      <dgm:t>
        <a:bodyPr/>
        <a:lstStyle/>
        <a:p>
          <a:r>
            <a:rPr lang="fr-FR" dirty="0" smtClean="0"/>
            <a:t>1 </a:t>
          </a:r>
          <a:endParaRPr lang="fr-FR" dirty="0"/>
        </a:p>
      </dgm:t>
    </dgm:pt>
    <dgm:pt modelId="{4A42D977-4DB6-42F1-9094-21E6554675EE}" type="parTrans" cxnId="{7BA21180-278B-4D59-991C-2C60CECC1378}">
      <dgm:prSet/>
      <dgm:spPr/>
      <dgm:t>
        <a:bodyPr/>
        <a:lstStyle/>
        <a:p>
          <a:endParaRPr lang="fr-FR"/>
        </a:p>
      </dgm:t>
    </dgm:pt>
    <dgm:pt modelId="{78CF4AFC-D089-4A7C-8B8E-2346383476F0}" type="sibTrans" cxnId="{7BA21180-278B-4D59-991C-2C60CECC1378}">
      <dgm:prSet/>
      <dgm:spPr/>
      <dgm:t>
        <a:bodyPr/>
        <a:lstStyle/>
        <a:p>
          <a:endParaRPr lang="fr-FR"/>
        </a:p>
      </dgm:t>
    </dgm:pt>
    <dgm:pt modelId="{485AA490-05FA-4E97-9B3C-A0A6DCAD89C7}">
      <dgm:prSet phldrT="[Texte]" custT="1"/>
      <dgm:spPr/>
      <dgm:t>
        <a:bodyPr/>
        <a:lstStyle/>
        <a:p>
          <a:r>
            <a:rPr lang="fr-FR" sz="2000" b="1" dirty="0" smtClean="0"/>
            <a:t>Interrelation d’éléments antagonistes</a:t>
          </a:r>
          <a:endParaRPr lang="fr-FR" sz="2000" b="1" dirty="0"/>
        </a:p>
      </dgm:t>
    </dgm:pt>
    <dgm:pt modelId="{5EE3084B-9D05-4D04-9336-7B6A0DF57C23}" type="parTrans" cxnId="{180BFC16-E59E-4915-A916-E257395C7B90}">
      <dgm:prSet/>
      <dgm:spPr/>
      <dgm:t>
        <a:bodyPr/>
        <a:lstStyle/>
        <a:p>
          <a:endParaRPr lang="fr-FR"/>
        </a:p>
      </dgm:t>
    </dgm:pt>
    <dgm:pt modelId="{B9E1C252-84A4-4495-B262-ACD8BD378956}" type="sibTrans" cxnId="{180BFC16-E59E-4915-A916-E257395C7B90}">
      <dgm:prSet/>
      <dgm:spPr/>
      <dgm:t>
        <a:bodyPr/>
        <a:lstStyle/>
        <a:p>
          <a:endParaRPr lang="fr-FR"/>
        </a:p>
      </dgm:t>
    </dgm:pt>
    <dgm:pt modelId="{67FC4C88-8048-4251-93D3-9A8EBB4E139E}">
      <dgm:prSet phldrT="[Texte]"/>
      <dgm:spPr/>
      <dgm:t>
        <a:bodyPr/>
        <a:lstStyle/>
        <a:p>
          <a:r>
            <a:rPr lang="fr-FR" dirty="0" smtClean="0"/>
            <a:t>2</a:t>
          </a:r>
          <a:endParaRPr lang="fr-FR" dirty="0"/>
        </a:p>
      </dgm:t>
    </dgm:pt>
    <dgm:pt modelId="{67A6001D-8280-477F-8D71-093D2C60B80A}" type="parTrans" cxnId="{17747322-2616-4655-9966-88F7749BC977}">
      <dgm:prSet/>
      <dgm:spPr/>
      <dgm:t>
        <a:bodyPr/>
        <a:lstStyle/>
        <a:p>
          <a:endParaRPr lang="fr-FR"/>
        </a:p>
      </dgm:t>
    </dgm:pt>
    <dgm:pt modelId="{7CC9518B-787A-4E05-99F4-B81A988B61BF}" type="sibTrans" cxnId="{17747322-2616-4655-9966-88F7749BC977}">
      <dgm:prSet/>
      <dgm:spPr/>
      <dgm:t>
        <a:bodyPr/>
        <a:lstStyle/>
        <a:p>
          <a:endParaRPr lang="fr-FR"/>
        </a:p>
      </dgm:t>
    </dgm:pt>
    <dgm:pt modelId="{1CCCAC84-458F-409F-BE47-97A6DBCE0914}">
      <dgm:prSet phldrT="[Texte]" custT="1"/>
      <dgm:spPr/>
      <dgm:t>
        <a:bodyPr/>
        <a:lstStyle/>
        <a:p>
          <a:r>
            <a:rPr lang="fr-FR" sz="2000" b="1" dirty="0" smtClean="0"/>
            <a:t>Passage brusque du quantitatif au qualitatif</a:t>
          </a:r>
          <a:endParaRPr lang="fr-FR" sz="2000" b="1" dirty="0"/>
        </a:p>
      </dgm:t>
    </dgm:pt>
    <dgm:pt modelId="{4E9F6FB1-47F5-4BCF-8BE6-C398D1C83B7F}" type="parTrans" cxnId="{975767CC-8BEB-4B8E-B8D8-7D57DD330F0C}">
      <dgm:prSet/>
      <dgm:spPr/>
      <dgm:t>
        <a:bodyPr/>
        <a:lstStyle/>
        <a:p>
          <a:endParaRPr lang="fr-FR"/>
        </a:p>
      </dgm:t>
    </dgm:pt>
    <dgm:pt modelId="{36BFBE7F-E45C-4462-BADD-2C95997CADAB}" type="sibTrans" cxnId="{975767CC-8BEB-4B8E-B8D8-7D57DD330F0C}">
      <dgm:prSet/>
      <dgm:spPr/>
      <dgm:t>
        <a:bodyPr/>
        <a:lstStyle/>
        <a:p>
          <a:endParaRPr lang="fr-FR"/>
        </a:p>
      </dgm:t>
    </dgm:pt>
    <dgm:pt modelId="{8686C286-B99B-408D-8C11-A3D77105D3BD}">
      <dgm:prSet phldrT="[Texte]"/>
      <dgm:spPr/>
      <dgm:t>
        <a:bodyPr/>
        <a:lstStyle/>
        <a:p>
          <a:r>
            <a:rPr lang="fr-FR" dirty="0" smtClean="0"/>
            <a:t>3</a:t>
          </a:r>
          <a:endParaRPr lang="fr-FR" dirty="0"/>
        </a:p>
      </dgm:t>
    </dgm:pt>
    <dgm:pt modelId="{24DA1BB8-F5CB-4858-AC66-3D2DA500A036}" type="parTrans" cxnId="{EC994972-7F3E-45DE-AB77-8A0B94ED2846}">
      <dgm:prSet/>
      <dgm:spPr/>
      <dgm:t>
        <a:bodyPr/>
        <a:lstStyle/>
        <a:p>
          <a:endParaRPr lang="fr-FR"/>
        </a:p>
      </dgm:t>
    </dgm:pt>
    <dgm:pt modelId="{5BC33366-61B9-41B5-92A4-2BAB76B4D6C3}" type="sibTrans" cxnId="{EC994972-7F3E-45DE-AB77-8A0B94ED2846}">
      <dgm:prSet/>
      <dgm:spPr/>
      <dgm:t>
        <a:bodyPr/>
        <a:lstStyle/>
        <a:p>
          <a:endParaRPr lang="fr-FR"/>
        </a:p>
      </dgm:t>
    </dgm:pt>
    <dgm:pt modelId="{1DE6FBE6-4BEA-4374-BFFD-D7BBCD377364}">
      <dgm:prSet phldrT="[Texte]" custT="1"/>
      <dgm:spPr/>
      <dgm:t>
        <a:bodyPr/>
        <a:lstStyle/>
        <a:p>
          <a:r>
            <a:rPr lang="fr-FR" sz="2000" b="1" dirty="0" smtClean="0"/>
            <a:t>Affirmation, négation, négation de la négation</a:t>
          </a:r>
          <a:endParaRPr lang="fr-FR" sz="2000" b="1" dirty="0"/>
        </a:p>
      </dgm:t>
    </dgm:pt>
    <dgm:pt modelId="{4FFB0DBA-0504-4B84-889C-7C8B23BBC9F7}" type="parTrans" cxnId="{D8D4FD0D-C3AF-487A-A905-6CAB3ACD27E8}">
      <dgm:prSet/>
      <dgm:spPr/>
      <dgm:t>
        <a:bodyPr/>
        <a:lstStyle/>
        <a:p>
          <a:endParaRPr lang="fr-FR"/>
        </a:p>
      </dgm:t>
    </dgm:pt>
    <dgm:pt modelId="{A657F592-C1C0-47C3-88AD-C9B3C9907047}" type="sibTrans" cxnId="{D8D4FD0D-C3AF-487A-A905-6CAB3ACD27E8}">
      <dgm:prSet/>
      <dgm:spPr/>
      <dgm:t>
        <a:bodyPr/>
        <a:lstStyle/>
        <a:p>
          <a:endParaRPr lang="fr-FR"/>
        </a:p>
      </dgm:t>
    </dgm:pt>
    <dgm:pt modelId="{D23EA7CD-0046-47ED-AB78-143752D7D8E3}" type="pres">
      <dgm:prSet presAssocID="{C9A8EBAD-3E67-49BF-873F-3200C8E22F63}" presName="Name0" presStyleCnt="0">
        <dgm:presLayoutVars>
          <dgm:dir/>
          <dgm:animLvl val="lvl"/>
          <dgm:resizeHandles val="exact"/>
        </dgm:presLayoutVars>
      </dgm:prSet>
      <dgm:spPr/>
      <dgm:t>
        <a:bodyPr/>
        <a:lstStyle/>
        <a:p>
          <a:endParaRPr lang="fr-FR"/>
        </a:p>
      </dgm:t>
    </dgm:pt>
    <dgm:pt modelId="{362F0F94-8681-4081-A68E-032E8C30E7AC}" type="pres">
      <dgm:prSet presAssocID="{23B25209-EC82-4F0E-B648-664949F806A9}" presName="linNode" presStyleCnt="0"/>
      <dgm:spPr/>
    </dgm:pt>
    <dgm:pt modelId="{AD1E1198-08B5-4EB2-8693-C819F5F35CE1}" type="pres">
      <dgm:prSet presAssocID="{23B25209-EC82-4F0E-B648-664949F806A9}" presName="parentText" presStyleLbl="node1" presStyleIdx="0" presStyleCnt="3">
        <dgm:presLayoutVars>
          <dgm:chMax val="1"/>
          <dgm:bulletEnabled val="1"/>
        </dgm:presLayoutVars>
      </dgm:prSet>
      <dgm:spPr/>
      <dgm:t>
        <a:bodyPr/>
        <a:lstStyle/>
        <a:p>
          <a:endParaRPr lang="fr-FR"/>
        </a:p>
      </dgm:t>
    </dgm:pt>
    <dgm:pt modelId="{718D93F7-3031-4811-91BC-396F2300C833}" type="pres">
      <dgm:prSet presAssocID="{23B25209-EC82-4F0E-B648-664949F806A9}" presName="descendantText" presStyleLbl="alignAccFollowNode1" presStyleIdx="0" presStyleCnt="3">
        <dgm:presLayoutVars>
          <dgm:bulletEnabled val="1"/>
        </dgm:presLayoutVars>
      </dgm:prSet>
      <dgm:spPr/>
      <dgm:t>
        <a:bodyPr/>
        <a:lstStyle/>
        <a:p>
          <a:endParaRPr lang="fr-FR"/>
        </a:p>
      </dgm:t>
    </dgm:pt>
    <dgm:pt modelId="{156FFE8B-975B-4525-B31C-C30DD5E4CFF9}" type="pres">
      <dgm:prSet presAssocID="{78CF4AFC-D089-4A7C-8B8E-2346383476F0}" presName="sp" presStyleCnt="0"/>
      <dgm:spPr/>
    </dgm:pt>
    <dgm:pt modelId="{A18E06BF-6D14-4CE2-AB5D-44BF848BE0EB}" type="pres">
      <dgm:prSet presAssocID="{67FC4C88-8048-4251-93D3-9A8EBB4E139E}" presName="linNode" presStyleCnt="0"/>
      <dgm:spPr/>
    </dgm:pt>
    <dgm:pt modelId="{5175F082-7075-4C22-9790-78BFD7F60590}" type="pres">
      <dgm:prSet presAssocID="{67FC4C88-8048-4251-93D3-9A8EBB4E139E}" presName="parentText" presStyleLbl="node1" presStyleIdx="1" presStyleCnt="3">
        <dgm:presLayoutVars>
          <dgm:chMax val="1"/>
          <dgm:bulletEnabled val="1"/>
        </dgm:presLayoutVars>
      </dgm:prSet>
      <dgm:spPr/>
      <dgm:t>
        <a:bodyPr/>
        <a:lstStyle/>
        <a:p>
          <a:endParaRPr lang="fr-FR"/>
        </a:p>
      </dgm:t>
    </dgm:pt>
    <dgm:pt modelId="{969912BE-B05C-4374-B5E2-ABB543AB5998}" type="pres">
      <dgm:prSet presAssocID="{67FC4C88-8048-4251-93D3-9A8EBB4E139E}" presName="descendantText" presStyleLbl="alignAccFollowNode1" presStyleIdx="1" presStyleCnt="3">
        <dgm:presLayoutVars>
          <dgm:bulletEnabled val="1"/>
        </dgm:presLayoutVars>
      </dgm:prSet>
      <dgm:spPr/>
      <dgm:t>
        <a:bodyPr/>
        <a:lstStyle/>
        <a:p>
          <a:endParaRPr lang="fr-FR"/>
        </a:p>
      </dgm:t>
    </dgm:pt>
    <dgm:pt modelId="{A032045D-9B54-4528-ABFF-8DBB98DFDD35}" type="pres">
      <dgm:prSet presAssocID="{7CC9518B-787A-4E05-99F4-B81A988B61BF}" presName="sp" presStyleCnt="0"/>
      <dgm:spPr/>
    </dgm:pt>
    <dgm:pt modelId="{53C7A762-0BEE-4152-B248-FEBF78E6EFD3}" type="pres">
      <dgm:prSet presAssocID="{8686C286-B99B-408D-8C11-A3D77105D3BD}" presName="linNode" presStyleCnt="0"/>
      <dgm:spPr/>
    </dgm:pt>
    <dgm:pt modelId="{D2F89876-0F6B-4CAD-8C35-70AA758FD415}" type="pres">
      <dgm:prSet presAssocID="{8686C286-B99B-408D-8C11-A3D77105D3BD}" presName="parentText" presStyleLbl="node1" presStyleIdx="2" presStyleCnt="3">
        <dgm:presLayoutVars>
          <dgm:chMax val="1"/>
          <dgm:bulletEnabled val="1"/>
        </dgm:presLayoutVars>
      </dgm:prSet>
      <dgm:spPr/>
      <dgm:t>
        <a:bodyPr/>
        <a:lstStyle/>
        <a:p>
          <a:endParaRPr lang="fr-FR"/>
        </a:p>
      </dgm:t>
    </dgm:pt>
    <dgm:pt modelId="{D43B9F2B-ACEF-4170-ABE7-AFB27F78451F}" type="pres">
      <dgm:prSet presAssocID="{8686C286-B99B-408D-8C11-A3D77105D3BD}" presName="descendantText" presStyleLbl="alignAccFollowNode1" presStyleIdx="2" presStyleCnt="3">
        <dgm:presLayoutVars>
          <dgm:bulletEnabled val="1"/>
        </dgm:presLayoutVars>
      </dgm:prSet>
      <dgm:spPr/>
      <dgm:t>
        <a:bodyPr/>
        <a:lstStyle/>
        <a:p>
          <a:endParaRPr lang="fr-FR"/>
        </a:p>
      </dgm:t>
    </dgm:pt>
  </dgm:ptLst>
  <dgm:cxnLst>
    <dgm:cxn modelId="{D8D4FD0D-C3AF-487A-A905-6CAB3ACD27E8}" srcId="{8686C286-B99B-408D-8C11-A3D77105D3BD}" destId="{1DE6FBE6-4BEA-4374-BFFD-D7BBCD377364}" srcOrd="0" destOrd="0" parTransId="{4FFB0DBA-0504-4B84-889C-7C8B23BBC9F7}" sibTransId="{A657F592-C1C0-47C3-88AD-C9B3C9907047}"/>
    <dgm:cxn modelId="{BA2BC92E-D085-421F-8E22-DB0B0DE1FC41}" type="presOf" srcId="{23B25209-EC82-4F0E-B648-664949F806A9}" destId="{AD1E1198-08B5-4EB2-8693-C819F5F35CE1}" srcOrd="0" destOrd="0" presId="urn:microsoft.com/office/officeart/2005/8/layout/vList5"/>
    <dgm:cxn modelId="{180BFC16-E59E-4915-A916-E257395C7B90}" srcId="{23B25209-EC82-4F0E-B648-664949F806A9}" destId="{485AA490-05FA-4E97-9B3C-A0A6DCAD89C7}" srcOrd="0" destOrd="0" parTransId="{5EE3084B-9D05-4D04-9336-7B6A0DF57C23}" sibTransId="{B9E1C252-84A4-4495-B262-ACD8BD378956}"/>
    <dgm:cxn modelId="{7BA21180-278B-4D59-991C-2C60CECC1378}" srcId="{C9A8EBAD-3E67-49BF-873F-3200C8E22F63}" destId="{23B25209-EC82-4F0E-B648-664949F806A9}" srcOrd="0" destOrd="0" parTransId="{4A42D977-4DB6-42F1-9094-21E6554675EE}" sibTransId="{78CF4AFC-D089-4A7C-8B8E-2346383476F0}"/>
    <dgm:cxn modelId="{683ECB40-261B-428E-9749-0266E508EBDD}" type="presOf" srcId="{1CCCAC84-458F-409F-BE47-97A6DBCE0914}" destId="{969912BE-B05C-4374-B5E2-ABB543AB5998}" srcOrd="0" destOrd="0" presId="urn:microsoft.com/office/officeart/2005/8/layout/vList5"/>
    <dgm:cxn modelId="{038DA7F5-602D-428B-9D5E-8677EB28700A}" type="presOf" srcId="{8686C286-B99B-408D-8C11-A3D77105D3BD}" destId="{D2F89876-0F6B-4CAD-8C35-70AA758FD415}" srcOrd="0" destOrd="0" presId="urn:microsoft.com/office/officeart/2005/8/layout/vList5"/>
    <dgm:cxn modelId="{4FBE0576-3554-4512-B84D-551133BCE66E}" type="presOf" srcId="{1DE6FBE6-4BEA-4374-BFFD-D7BBCD377364}" destId="{D43B9F2B-ACEF-4170-ABE7-AFB27F78451F}" srcOrd="0" destOrd="0" presId="urn:microsoft.com/office/officeart/2005/8/layout/vList5"/>
    <dgm:cxn modelId="{EC994972-7F3E-45DE-AB77-8A0B94ED2846}" srcId="{C9A8EBAD-3E67-49BF-873F-3200C8E22F63}" destId="{8686C286-B99B-408D-8C11-A3D77105D3BD}" srcOrd="2" destOrd="0" parTransId="{24DA1BB8-F5CB-4858-AC66-3D2DA500A036}" sibTransId="{5BC33366-61B9-41B5-92A4-2BAB76B4D6C3}"/>
    <dgm:cxn modelId="{02080923-9A25-4CC7-AD9E-7D5EC074D3EA}" type="presOf" srcId="{C9A8EBAD-3E67-49BF-873F-3200C8E22F63}" destId="{D23EA7CD-0046-47ED-AB78-143752D7D8E3}" srcOrd="0" destOrd="0" presId="urn:microsoft.com/office/officeart/2005/8/layout/vList5"/>
    <dgm:cxn modelId="{32C8D23A-7D9F-4C69-AFA2-B38F09F59242}" type="presOf" srcId="{485AA490-05FA-4E97-9B3C-A0A6DCAD89C7}" destId="{718D93F7-3031-4811-91BC-396F2300C833}" srcOrd="0" destOrd="0" presId="urn:microsoft.com/office/officeart/2005/8/layout/vList5"/>
    <dgm:cxn modelId="{17747322-2616-4655-9966-88F7749BC977}" srcId="{C9A8EBAD-3E67-49BF-873F-3200C8E22F63}" destId="{67FC4C88-8048-4251-93D3-9A8EBB4E139E}" srcOrd="1" destOrd="0" parTransId="{67A6001D-8280-477F-8D71-093D2C60B80A}" sibTransId="{7CC9518B-787A-4E05-99F4-B81A988B61BF}"/>
    <dgm:cxn modelId="{975767CC-8BEB-4B8E-B8D8-7D57DD330F0C}" srcId="{67FC4C88-8048-4251-93D3-9A8EBB4E139E}" destId="{1CCCAC84-458F-409F-BE47-97A6DBCE0914}" srcOrd="0" destOrd="0" parTransId="{4E9F6FB1-47F5-4BCF-8BE6-C398D1C83B7F}" sibTransId="{36BFBE7F-E45C-4462-BADD-2C95997CADAB}"/>
    <dgm:cxn modelId="{B865CF94-EEAD-46D2-A097-0BD9CFF18CB0}" type="presOf" srcId="{67FC4C88-8048-4251-93D3-9A8EBB4E139E}" destId="{5175F082-7075-4C22-9790-78BFD7F60590}" srcOrd="0" destOrd="0" presId="urn:microsoft.com/office/officeart/2005/8/layout/vList5"/>
    <dgm:cxn modelId="{3960D751-29FB-4007-A912-999C086447FE}" type="presParOf" srcId="{D23EA7CD-0046-47ED-AB78-143752D7D8E3}" destId="{362F0F94-8681-4081-A68E-032E8C30E7AC}" srcOrd="0" destOrd="0" presId="urn:microsoft.com/office/officeart/2005/8/layout/vList5"/>
    <dgm:cxn modelId="{72A10FA3-73BB-49E5-9C91-6DB2F211B65A}" type="presParOf" srcId="{362F0F94-8681-4081-A68E-032E8C30E7AC}" destId="{AD1E1198-08B5-4EB2-8693-C819F5F35CE1}" srcOrd="0" destOrd="0" presId="urn:microsoft.com/office/officeart/2005/8/layout/vList5"/>
    <dgm:cxn modelId="{97C3016F-56AF-4F50-89F0-4CAA0978A8CC}" type="presParOf" srcId="{362F0F94-8681-4081-A68E-032E8C30E7AC}" destId="{718D93F7-3031-4811-91BC-396F2300C833}" srcOrd="1" destOrd="0" presId="urn:microsoft.com/office/officeart/2005/8/layout/vList5"/>
    <dgm:cxn modelId="{3115A37B-468A-4848-B418-273F6BD7D577}" type="presParOf" srcId="{D23EA7CD-0046-47ED-AB78-143752D7D8E3}" destId="{156FFE8B-975B-4525-B31C-C30DD5E4CFF9}" srcOrd="1" destOrd="0" presId="urn:microsoft.com/office/officeart/2005/8/layout/vList5"/>
    <dgm:cxn modelId="{87752B6D-4A63-4C1D-86FB-7D9316A5FF64}" type="presParOf" srcId="{D23EA7CD-0046-47ED-AB78-143752D7D8E3}" destId="{A18E06BF-6D14-4CE2-AB5D-44BF848BE0EB}" srcOrd="2" destOrd="0" presId="urn:microsoft.com/office/officeart/2005/8/layout/vList5"/>
    <dgm:cxn modelId="{BCA25D1E-EE63-47A6-9CBF-B72129159E51}" type="presParOf" srcId="{A18E06BF-6D14-4CE2-AB5D-44BF848BE0EB}" destId="{5175F082-7075-4C22-9790-78BFD7F60590}" srcOrd="0" destOrd="0" presId="urn:microsoft.com/office/officeart/2005/8/layout/vList5"/>
    <dgm:cxn modelId="{28B02319-428C-4724-A161-225EF5E1267C}" type="presParOf" srcId="{A18E06BF-6D14-4CE2-AB5D-44BF848BE0EB}" destId="{969912BE-B05C-4374-B5E2-ABB543AB5998}" srcOrd="1" destOrd="0" presId="urn:microsoft.com/office/officeart/2005/8/layout/vList5"/>
    <dgm:cxn modelId="{C41B7238-7050-4304-83E2-5E6794AEDF5E}" type="presParOf" srcId="{D23EA7CD-0046-47ED-AB78-143752D7D8E3}" destId="{A032045D-9B54-4528-ABFF-8DBB98DFDD35}" srcOrd="3" destOrd="0" presId="urn:microsoft.com/office/officeart/2005/8/layout/vList5"/>
    <dgm:cxn modelId="{6FCE5B68-4EA2-4B77-BCF0-BE68A28D0EC4}" type="presParOf" srcId="{D23EA7CD-0046-47ED-AB78-143752D7D8E3}" destId="{53C7A762-0BEE-4152-B248-FEBF78E6EFD3}" srcOrd="4" destOrd="0" presId="urn:microsoft.com/office/officeart/2005/8/layout/vList5"/>
    <dgm:cxn modelId="{1C17D757-CDA9-4429-AE32-3FFB5C4E091C}" type="presParOf" srcId="{53C7A762-0BEE-4152-B248-FEBF78E6EFD3}" destId="{D2F89876-0F6B-4CAD-8C35-70AA758FD415}" srcOrd="0" destOrd="0" presId="urn:microsoft.com/office/officeart/2005/8/layout/vList5"/>
    <dgm:cxn modelId="{C9C18EE1-C186-46B8-8322-98CDB88A7A52}" type="presParOf" srcId="{53C7A762-0BEE-4152-B248-FEBF78E6EFD3}" destId="{D43B9F2B-ACEF-4170-ABE7-AFB27F7845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E5E98-F0EA-4A11-B60D-E9857B1CD396}" type="doc">
      <dgm:prSet loTypeId="urn:microsoft.com/office/officeart/2005/8/layout/venn1" loCatId="relationship" qsTypeId="urn:microsoft.com/office/officeart/2005/8/quickstyle/simple1" qsCatId="simple" csTypeId="urn:microsoft.com/office/officeart/2005/8/colors/accent1_2" csCatId="accent1" phldr="1"/>
      <dgm:spPr/>
    </dgm:pt>
    <dgm:pt modelId="{CD1B6623-36F3-4A76-9818-57E2838AA97D}">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a:p>
      </dgm:t>
    </dgm:pt>
    <dgm:pt modelId="{7215B594-11A5-48EC-BD04-1961A081B6CF}" type="parTrans" cxnId="{ED21C034-6F47-465D-887F-BDA8852B96D3}">
      <dgm:prSet/>
      <dgm:spPr/>
      <dgm:t>
        <a:bodyPr/>
        <a:lstStyle/>
        <a:p>
          <a:endParaRPr lang="fr-FR"/>
        </a:p>
      </dgm:t>
    </dgm:pt>
    <dgm:pt modelId="{D328944F-F79C-4522-9521-3711EB6ADF33}" type="sibTrans" cxnId="{ED21C034-6F47-465D-887F-BDA8852B96D3}">
      <dgm:prSet/>
      <dgm:spPr/>
      <dgm:t>
        <a:bodyPr/>
        <a:lstStyle/>
        <a:p>
          <a:endParaRPr lang="fr-FR"/>
        </a:p>
      </dgm:t>
    </dgm:pt>
    <dgm:pt modelId="{006002CA-7FC2-4655-990C-15F15A323D0A}" type="pres">
      <dgm:prSet presAssocID="{6F1E5E98-F0EA-4A11-B60D-E9857B1CD396}" presName="compositeShape" presStyleCnt="0">
        <dgm:presLayoutVars>
          <dgm:chMax val="7"/>
          <dgm:dir/>
          <dgm:resizeHandles val="exact"/>
        </dgm:presLayoutVars>
      </dgm:prSet>
      <dgm:spPr/>
    </dgm:pt>
    <dgm:pt modelId="{110EE80B-0E33-4BC0-B140-DD5691AB24EC}" type="pres">
      <dgm:prSet presAssocID="{CD1B6623-36F3-4A76-9818-57E2838AA97D}" presName="circ1TxSh" presStyleLbl="vennNode1" presStyleIdx="0" presStyleCnt="1" custScaleX="146534"/>
      <dgm:spPr/>
      <dgm:t>
        <a:bodyPr/>
        <a:lstStyle/>
        <a:p>
          <a:endParaRPr lang="fr-FR"/>
        </a:p>
      </dgm:t>
    </dgm:pt>
  </dgm:ptLst>
  <dgm:cxnLst>
    <dgm:cxn modelId="{901BFB49-A6E3-411D-98D2-D91467B3C2E5}" type="presOf" srcId="{CD1B6623-36F3-4A76-9818-57E2838AA97D}" destId="{110EE80B-0E33-4BC0-B140-DD5691AB24EC}" srcOrd="0" destOrd="0" presId="urn:microsoft.com/office/officeart/2005/8/layout/venn1"/>
    <dgm:cxn modelId="{ED21C034-6F47-465D-887F-BDA8852B96D3}" srcId="{6F1E5E98-F0EA-4A11-B60D-E9857B1CD396}" destId="{CD1B6623-36F3-4A76-9818-57E2838AA97D}" srcOrd="0" destOrd="0" parTransId="{7215B594-11A5-48EC-BD04-1961A081B6CF}" sibTransId="{D328944F-F79C-4522-9521-3711EB6ADF33}"/>
    <dgm:cxn modelId="{444C82EC-3066-42BE-ACEF-7E7DA5D9CFFE}" type="presOf" srcId="{6F1E5E98-F0EA-4A11-B60D-E9857B1CD396}" destId="{006002CA-7FC2-4655-990C-15F15A323D0A}" srcOrd="0" destOrd="0" presId="urn:microsoft.com/office/officeart/2005/8/layout/venn1"/>
    <dgm:cxn modelId="{F166CA06-0C92-4580-8258-4D02F86EF44D}" type="presParOf" srcId="{006002CA-7FC2-4655-990C-15F15A323D0A}" destId="{110EE80B-0E33-4BC0-B140-DD5691AB24E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1E5E98-F0EA-4A11-B60D-E9857B1CD396}" type="doc">
      <dgm:prSet loTypeId="urn:microsoft.com/office/officeart/2005/8/layout/venn1" loCatId="relationship" qsTypeId="urn:microsoft.com/office/officeart/2005/8/quickstyle/simple1" qsCatId="simple" csTypeId="urn:microsoft.com/office/officeart/2005/8/colors/accent1_2" csCatId="accent1" phldr="1"/>
      <dgm:spPr/>
    </dgm:pt>
    <dgm:pt modelId="{CD1B6623-36F3-4A76-9818-57E2838AA97D}">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a:p>
      </dgm:t>
    </dgm:pt>
    <dgm:pt modelId="{7215B594-11A5-48EC-BD04-1961A081B6CF}" type="parTrans" cxnId="{ED21C034-6F47-465D-887F-BDA8852B96D3}">
      <dgm:prSet/>
      <dgm:spPr/>
      <dgm:t>
        <a:bodyPr/>
        <a:lstStyle/>
        <a:p>
          <a:endParaRPr lang="fr-FR"/>
        </a:p>
      </dgm:t>
    </dgm:pt>
    <dgm:pt modelId="{D328944F-F79C-4522-9521-3711EB6ADF33}" type="sibTrans" cxnId="{ED21C034-6F47-465D-887F-BDA8852B96D3}">
      <dgm:prSet/>
      <dgm:spPr/>
      <dgm:t>
        <a:bodyPr/>
        <a:lstStyle/>
        <a:p>
          <a:endParaRPr lang="fr-FR"/>
        </a:p>
      </dgm:t>
    </dgm:pt>
    <dgm:pt modelId="{006002CA-7FC2-4655-990C-15F15A323D0A}" type="pres">
      <dgm:prSet presAssocID="{6F1E5E98-F0EA-4A11-B60D-E9857B1CD396}" presName="compositeShape" presStyleCnt="0">
        <dgm:presLayoutVars>
          <dgm:chMax val="7"/>
          <dgm:dir/>
          <dgm:resizeHandles val="exact"/>
        </dgm:presLayoutVars>
      </dgm:prSet>
      <dgm:spPr/>
    </dgm:pt>
    <dgm:pt modelId="{110EE80B-0E33-4BC0-B140-DD5691AB24EC}" type="pres">
      <dgm:prSet presAssocID="{CD1B6623-36F3-4A76-9818-57E2838AA97D}" presName="circ1TxSh" presStyleLbl="vennNode1" presStyleIdx="0" presStyleCnt="1" custScaleX="146534" custLinFactNeighborX="-2329" custLinFactNeighborY="-359"/>
      <dgm:spPr/>
      <dgm:t>
        <a:bodyPr/>
        <a:lstStyle/>
        <a:p>
          <a:endParaRPr lang="fr-FR"/>
        </a:p>
      </dgm:t>
    </dgm:pt>
  </dgm:ptLst>
  <dgm:cxnLst>
    <dgm:cxn modelId="{2E977FCB-FA5D-48F0-9C0B-1A50FC12225C}" type="presOf" srcId="{CD1B6623-36F3-4A76-9818-57E2838AA97D}" destId="{110EE80B-0E33-4BC0-B140-DD5691AB24EC}" srcOrd="0" destOrd="0" presId="urn:microsoft.com/office/officeart/2005/8/layout/venn1"/>
    <dgm:cxn modelId="{ED21C034-6F47-465D-887F-BDA8852B96D3}" srcId="{6F1E5E98-F0EA-4A11-B60D-E9857B1CD396}" destId="{CD1B6623-36F3-4A76-9818-57E2838AA97D}" srcOrd="0" destOrd="0" parTransId="{7215B594-11A5-48EC-BD04-1961A081B6CF}" sibTransId="{D328944F-F79C-4522-9521-3711EB6ADF33}"/>
    <dgm:cxn modelId="{5C383111-E37B-4728-A458-6B71AE418EF8}" type="presOf" srcId="{6F1E5E98-F0EA-4A11-B60D-E9857B1CD396}" destId="{006002CA-7FC2-4655-990C-15F15A323D0A}" srcOrd="0" destOrd="0" presId="urn:microsoft.com/office/officeart/2005/8/layout/venn1"/>
    <dgm:cxn modelId="{F7209758-4EAD-420C-9572-B9131491D768}" type="presParOf" srcId="{006002CA-7FC2-4655-990C-15F15A323D0A}" destId="{110EE80B-0E33-4BC0-B140-DD5691AB24E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600" dirty="0" smtClean="0"/>
            <a:t>division</a:t>
          </a:r>
          <a:endParaRPr lang="fr-FR" sz="16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Origine</a:t>
          </a:r>
          <a:endParaRPr lang="fr-FR" dirty="0"/>
        </a:p>
      </dgm:t>
    </dgm:pt>
    <dgm:pt modelId="{DB7B1C65-BBF9-4161-A627-CC3CCE301C6B}" type="parTrans" cxnId="{DF0D75E8-C35B-4480-A80E-2D57656AB63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union</a:t>
          </a:r>
          <a:endParaRPr lang="fr-FR"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226916"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654D6971-DE0D-4C2D-8240-99DC6E0E0E1A}" type="presOf" srcId="{EEA866F7-AD3C-46EF-97DA-79A22DED4FCA}" destId="{9FE86B5A-FCCE-45A1-B6FF-C24663469A01}" srcOrd="0" destOrd="0" presId="urn:microsoft.com/office/officeart/2005/8/layout/radial5"/>
    <dgm:cxn modelId="{647BA75A-CA17-4FBD-8684-B563DA8C59BD}" type="presOf" srcId="{5BECCB15-FED1-4F9C-AD43-538281DA24F5}" destId="{0B857392-8BDD-476C-A225-5A82F77CA9C6}"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56E6F661-71A9-4837-AD4C-136EE41C9F74}" type="presOf" srcId="{320A6EAE-697A-4A27-AF81-0DF58D2B7EDE}" destId="{FFCF4589-B5D2-4CBB-853F-D272516F45AB}" srcOrd="0" destOrd="0" presId="urn:microsoft.com/office/officeart/2005/8/layout/radial5"/>
    <dgm:cxn modelId="{871AEC28-B3C2-44D4-B774-CBFCE216F9E1}" type="presOf" srcId="{DB7B1C65-BBF9-4161-A627-CC3CCE301C6B}" destId="{8BB3371F-F83F-4B9E-BC63-C623AB586158}" srcOrd="1" destOrd="0" presId="urn:microsoft.com/office/officeart/2005/8/layout/radial5"/>
    <dgm:cxn modelId="{51BF1875-4A8E-406C-83FD-14F784EF307B}" type="presOf" srcId="{EEA866F7-AD3C-46EF-97DA-79A22DED4FCA}" destId="{0E117C08-F049-4197-B5DB-B312CC9A5B27}" srcOrd="1" destOrd="0" presId="urn:microsoft.com/office/officeart/2005/8/layout/radial5"/>
    <dgm:cxn modelId="{2E436970-A9C8-493C-AD29-B0B0E7770DD4}" type="presOf" srcId="{DB7B1C65-BBF9-4161-A627-CC3CCE301C6B}" destId="{E9BC30DB-B1A3-4BD6-B4ED-F50E7D5BFC6C}" srcOrd="0"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912B7376-6DC5-4220-81AA-042878C9779A}" srcId="{5B4BF4FE-C4F2-4DD7-9804-483C3D88FA73}" destId="{C66EFC48-525F-4888-833C-0E27C3E6F18A}" srcOrd="3" destOrd="0" parTransId="{9854E93D-6BE2-4D80-8F08-AF2676843AFF}" sibTransId="{1F807937-E7E3-440D-A226-4DDA53ED9875}"/>
    <dgm:cxn modelId="{3B189836-1EF3-4096-99BB-5142D9ED5F8D}" type="presOf" srcId="{235322E1-9399-450A-A08E-98D4158A94F9}" destId="{57F4B77E-DD61-46F2-8D57-835B25196E6F}" srcOrd="0" destOrd="0" presId="urn:microsoft.com/office/officeart/2005/8/layout/radial5"/>
    <dgm:cxn modelId="{9490892D-08D9-465A-8507-9D8F89B50C63}" type="presOf" srcId="{EC0F9A2B-2193-4D68-A765-867E39B6FCBD}" destId="{1EF3E3E3-58BA-4C59-898A-E56638FA2C3F}" srcOrd="0" destOrd="0" presId="urn:microsoft.com/office/officeart/2005/8/layout/radial5"/>
    <dgm:cxn modelId="{BE7B1946-C1D5-43DD-8060-1DE3B7F60565}" type="presOf" srcId="{5B4BF4FE-C4F2-4DD7-9804-483C3D88FA73}" destId="{CD175FB2-CBA7-41F6-8141-36D918DD9A6A}" srcOrd="0" destOrd="0" presId="urn:microsoft.com/office/officeart/2005/8/layout/radial5"/>
    <dgm:cxn modelId="{FB8804F9-6DD9-41D6-98A9-0F744F6DFC67}" type="presOf" srcId="{320A6EAE-697A-4A27-AF81-0DF58D2B7EDE}" destId="{E704359C-731F-419A-9D4B-60A8B352F1A9}" srcOrd="1" destOrd="0" presId="urn:microsoft.com/office/officeart/2005/8/layout/radial5"/>
    <dgm:cxn modelId="{EDB5D3A1-3BAB-4FB0-AEE8-5BA0F5B0AB72}" type="presOf" srcId="{C66EFC48-525F-4888-833C-0E27C3E6F18A}" destId="{36E309BA-D0BA-4598-9CB2-9EBC7778434C}" srcOrd="0"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BD473018-06CB-4FD0-BB71-0DB86E0CEC24}" srcId="{5B4BF4FE-C4F2-4DD7-9804-483C3D88FA73}" destId="{E81A0ECC-A880-4042-9AA6-AA6158C40798}" srcOrd="2" destOrd="0" parTransId="{EEA866F7-AD3C-46EF-97DA-79A22DED4FCA}" sibTransId="{0AA0E390-16A4-4C4B-8D11-3620ABF31202}"/>
    <dgm:cxn modelId="{84D5314F-E073-4AC7-8C21-66E6A76C69A2}" type="presOf" srcId="{9854E93D-6BE2-4D80-8F08-AF2676843AFF}" destId="{63997DFD-914A-41B5-A0B7-9F08C959EAE7}" srcOrd="1" destOrd="0" presId="urn:microsoft.com/office/officeart/2005/8/layout/radial5"/>
    <dgm:cxn modelId="{CA63CBC9-08A6-4B33-952B-BC8B12E5713C}" type="presOf" srcId="{E81A0ECC-A880-4042-9AA6-AA6158C40798}" destId="{0DAD39AB-7BEB-4946-AEE0-B22C2E1A658B}" srcOrd="0" destOrd="0" presId="urn:microsoft.com/office/officeart/2005/8/layout/radial5"/>
    <dgm:cxn modelId="{6E24860C-FEAC-408B-89F3-55957693AD57}" type="presOf" srcId="{9854E93D-6BE2-4D80-8F08-AF2676843AFF}" destId="{4EF5F8E3-81E2-415F-9D7D-F030816CE298}" srcOrd="0" destOrd="0" presId="urn:microsoft.com/office/officeart/2005/8/layout/radial5"/>
    <dgm:cxn modelId="{88A01C53-D64A-4518-8988-09887DE8B479}" type="presParOf" srcId="{57F4B77E-DD61-46F2-8D57-835B25196E6F}" destId="{CD175FB2-CBA7-41F6-8141-36D918DD9A6A}" srcOrd="0" destOrd="0" presId="urn:microsoft.com/office/officeart/2005/8/layout/radial5"/>
    <dgm:cxn modelId="{CEB26A92-C6ED-4104-B4F4-617B4B481E6F}" type="presParOf" srcId="{57F4B77E-DD61-46F2-8D57-835B25196E6F}" destId="{E9BC30DB-B1A3-4BD6-B4ED-F50E7D5BFC6C}" srcOrd="1" destOrd="0" presId="urn:microsoft.com/office/officeart/2005/8/layout/radial5"/>
    <dgm:cxn modelId="{8C64ABF5-0B7E-4113-9227-D29B5ACD46D1}" type="presParOf" srcId="{E9BC30DB-B1A3-4BD6-B4ED-F50E7D5BFC6C}" destId="{8BB3371F-F83F-4B9E-BC63-C623AB586158}" srcOrd="0" destOrd="0" presId="urn:microsoft.com/office/officeart/2005/8/layout/radial5"/>
    <dgm:cxn modelId="{0EEA39A5-9E47-4762-925A-16CC73F05071}" type="presParOf" srcId="{57F4B77E-DD61-46F2-8D57-835B25196E6F}" destId="{1EF3E3E3-58BA-4C59-898A-E56638FA2C3F}" srcOrd="2" destOrd="0" presId="urn:microsoft.com/office/officeart/2005/8/layout/radial5"/>
    <dgm:cxn modelId="{B3133E5D-3A36-4AFC-A5A6-286D6CCAF361}" type="presParOf" srcId="{57F4B77E-DD61-46F2-8D57-835B25196E6F}" destId="{FFCF4589-B5D2-4CBB-853F-D272516F45AB}" srcOrd="3" destOrd="0" presId="urn:microsoft.com/office/officeart/2005/8/layout/radial5"/>
    <dgm:cxn modelId="{81FD8EEF-78F5-427C-87B8-9635DAAD2F8C}" type="presParOf" srcId="{FFCF4589-B5D2-4CBB-853F-D272516F45AB}" destId="{E704359C-731F-419A-9D4B-60A8B352F1A9}" srcOrd="0" destOrd="0" presId="urn:microsoft.com/office/officeart/2005/8/layout/radial5"/>
    <dgm:cxn modelId="{58CB3514-5A4C-4EA1-955F-FB5A4E03E0EA}" type="presParOf" srcId="{57F4B77E-DD61-46F2-8D57-835B25196E6F}" destId="{0B857392-8BDD-476C-A225-5A82F77CA9C6}" srcOrd="4" destOrd="0" presId="urn:microsoft.com/office/officeart/2005/8/layout/radial5"/>
    <dgm:cxn modelId="{658343DE-2E25-4EAE-A3D6-76E4BC9F23FC}" type="presParOf" srcId="{57F4B77E-DD61-46F2-8D57-835B25196E6F}" destId="{9FE86B5A-FCCE-45A1-B6FF-C24663469A01}" srcOrd="5" destOrd="0" presId="urn:microsoft.com/office/officeart/2005/8/layout/radial5"/>
    <dgm:cxn modelId="{3BDE786B-AF9D-4556-AA5C-5A5A894FDD1D}" type="presParOf" srcId="{9FE86B5A-FCCE-45A1-B6FF-C24663469A01}" destId="{0E117C08-F049-4197-B5DB-B312CC9A5B27}" srcOrd="0" destOrd="0" presId="urn:microsoft.com/office/officeart/2005/8/layout/radial5"/>
    <dgm:cxn modelId="{36B36A5D-8BBD-446D-AE12-39D1B3F8BF9E}" type="presParOf" srcId="{57F4B77E-DD61-46F2-8D57-835B25196E6F}" destId="{0DAD39AB-7BEB-4946-AEE0-B22C2E1A658B}" srcOrd="6" destOrd="0" presId="urn:microsoft.com/office/officeart/2005/8/layout/radial5"/>
    <dgm:cxn modelId="{59E5E7B6-0B4C-4891-A1DF-A7AE2CA95071}" type="presParOf" srcId="{57F4B77E-DD61-46F2-8D57-835B25196E6F}" destId="{4EF5F8E3-81E2-415F-9D7D-F030816CE298}" srcOrd="7" destOrd="0" presId="urn:microsoft.com/office/officeart/2005/8/layout/radial5"/>
    <dgm:cxn modelId="{D2CC87BF-BB03-49A3-9EFC-0BB32BEFC9B1}" type="presParOf" srcId="{4EF5F8E3-81E2-415F-9D7D-F030816CE298}" destId="{63997DFD-914A-41B5-A0B7-9F08C959EAE7}" srcOrd="0" destOrd="0" presId="urn:microsoft.com/office/officeart/2005/8/layout/radial5"/>
    <dgm:cxn modelId="{76179F38-E51C-4C4C-8B50-54C9D49CCBED}" type="presParOf" srcId="{57F4B77E-DD61-46F2-8D57-835B25196E6F}" destId="{36E309BA-D0BA-4598-9CB2-9EBC7778434C}" srcOrd="8"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pPr/>
      <dgm:t>
        <a:bodyPr/>
        <a:lstStyle/>
        <a:p>
          <a:r>
            <a:rPr lang="fr-FR" sz="1100" dirty="0" smtClean="0"/>
            <a:t>l</a:t>
          </a:r>
          <a:endParaRPr lang="fr-FR" sz="11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pPr/>
      <dgm:t>
        <a:bodyPr/>
        <a:lstStyle/>
        <a:p>
          <a:r>
            <a:rPr lang="fr-FR" dirty="0" smtClean="0"/>
            <a:t>origine</a:t>
          </a:r>
          <a:endParaRPr lang="fr-FR" dirty="0"/>
        </a:p>
      </dgm:t>
    </dgm:pt>
    <dgm:pt modelId="{DB7B1C65-BBF9-4161-A627-CC3CCE301C6B}" type="parTrans" cxnId="{DF0D75E8-C35B-4480-A80E-2D57656AB634}">
      <dgm:prSet>
        <dgm:style>
          <a:lnRef idx="1">
            <a:schemeClr val="accent3"/>
          </a:lnRef>
          <a:fillRef idx="2">
            <a:schemeClr val="accent3"/>
          </a:fillRef>
          <a:effectRef idx="1">
            <a:schemeClr val="accent3"/>
          </a:effectRef>
          <a:fontRef idx="minor">
            <a:schemeClr val="dk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pPr/>
      <dgm:t>
        <a:bodyPr/>
        <a:lstStyle/>
        <a:p>
          <a:r>
            <a:rPr lang="fr-FR" dirty="0" smtClean="0"/>
            <a:t>union</a:t>
          </a:r>
          <a:endParaRPr lang="fr-FR"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DF0D75E8-C35B-4480-A80E-2D57656AB634}" srcId="{5B4BF4FE-C4F2-4DD7-9804-483C3D88FA73}" destId="{EC0F9A2B-2193-4D68-A765-867E39B6FCBD}" srcOrd="0" destOrd="0" parTransId="{DB7B1C65-BBF9-4161-A627-CC3CCE301C6B}" sibTransId="{336A4251-9881-4936-8036-B2229B961547}"/>
    <dgm:cxn modelId="{F93BCC1B-1BAB-4E69-BD68-328E00BB9218}" type="presOf" srcId="{C66EFC48-525F-4888-833C-0E27C3E6F18A}" destId="{36E309BA-D0BA-4598-9CB2-9EBC7778434C}" srcOrd="0" destOrd="0" presId="urn:microsoft.com/office/officeart/2005/8/layout/radial5"/>
    <dgm:cxn modelId="{EA33638A-0281-48D0-A9FB-2E95CB963C3F}" type="presOf" srcId="{5BECCB15-FED1-4F9C-AD43-538281DA24F5}" destId="{0B857392-8BDD-476C-A225-5A82F77CA9C6}" srcOrd="0"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F2BCF9FD-48D8-433E-BD0F-A6EF1CE134E7}" type="presOf" srcId="{EC0F9A2B-2193-4D68-A765-867E39B6FCBD}" destId="{1EF3E3E3-58BA-4C59-898A-E56638FA2C3F}" srcOrd="0" destOrd="0" presId="urn:microsoft.com/office/officeart/2005/8/layout/radial5"/>
    <dgm:cxn modelId="{FE67C531-FE11-433D-A799-69970D1C31E5}" type="presOf" srcId="{E81A0ECC-A880-4042-9AA6-AA6158C40798}" destId="{0DAD39AB-7BEB-4946-AEE0-B22C2E1A658B}" srcOrd="0" destOrd="0" presId="urn:microsoft.com/office/officeart/2005/8/layout/radial5"/>
    <dgm:cxn modelId="{EBF77A97-4090-4C36-AB7D-2FBBA246CE3F}" type="presOf" srcId="{5B4BF4FE-C4F2-4DD7-9804-483C3D88FA73}" destId="{CD175FB2-CBA7-41F6-8141-36D918DD9A6A}" srcOrd="0" destOrd="0" presId="urn:microsoft.com/office/officeart/2005/8/layout/radial5"/>
    <dgm:cxn modelId="{0A07DE2D-8215-4813-8B34-A111C113976E}" type="presOf" srcId="{320A6EAE-697A-4A27-AF81-0DF58D2B7EDE}" destId="{E704359C-731F-419A-9D4B-60A8B352F1A9}" srcOrd="1" destOrd="0" presId="urn:microsoft.com/office/officeart/2005/8/layout/radial5"/>
    <dgm:cxn modelId="{D77E8E3E-09BD-4D09-B231-3492413B748A}" type="presOf" srcId="{235322E1-9399-450A-A08E-98D4158A94F9}" destId="{57F4B77E-DD61-46F2-8D57-835B25196E6F}" srcOrd="0" destOrd="0" presId="urn:microsoft.com/office/officeart/2005/8/layout/radial5"/>
    <dgm:cxn modelId="{04775E84-6C78-4F12-B5E0-6BBA32697304}" type="presOf" srcId="{9854E93D-6BE2-4D80-8F08-AF2676843AFF}" destId="{4EF5F8E3-81E2-415F-9D7D-F030816CE298}" srcOrd="0" destOrd="0" presId="urn:microsoft.com/office/officeart/2005/8/layout/radial5"/>
    <dgm:cxn modelId="{38ADBFFA-546D-48DE-9A9B-60F335A88601}" type="presOf" srcId="{EEA866F7-AD3C-46EF-97DA-79A22DED4FCA}" destId="{9FE86B5A-FCCE-45A1-B6FF-C24663469A01}" srcOrd="0" destOrd="0" presId="urn:microsoft.com/office/officeart/2005/8/layout/radial5"/>
    <dgm:cxn modelId="{B427440C-FF76-4F7A-A7C8-BE2CB5A78D50}" type="presOf" srcId="{320A6EAE-697A-4A27-AF81-0DF58D2B7EDE}" destId="{FFCF4589-B5D2-4CBB-853F-D272516F45AB}"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3058EA77-A9F2-4825-A849-757C5A0A3A09}" type="presOf" srcId="{DB7B1C65-BBF9-4161-A627-CC3CCE301C6B}" destId="{8BB3371F-F83F-4B9E-BC63-C623AB586158}" srcOrd="1" destOrd="0" presId="urn:microsoft.com/office/officeart/2005/8/layout/radial5"/>
    <dgm:cxn modelId="{33F0FE8C-7981-4F29-A460-5DD810F05225}" type="presOf" srcId="{EEA866F7-AD3C-46EF-97DA-79A22DED4FCA}" destId="{0E117C08-F049-4197-B5DB-B312CC9A5B27}" srcOrd="1"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C3410AE8-6957-492F-84D1-699C91DA0D4B}" type="presOf" srcId="{9854E93D-6BE2-4D80-8F08-AF2676843AFF}" destId="{63997DFD-914A-41B5-A0B7-9F08C959EAE7}" srcOrd="1" destOrd="0" presId="urn:microsoft.com/office/officeart/2005/8/layout/radial5"/>
    <dgm:cxn modelId="{E6D77C68-0B51-41E2-9189-173F46F04D89}" type="presOf" srcId="{DB7B1C65-BBF9-4161-A627-CC3CCE301C6B}" destId="{E9BC30DB-B1A3-4BD6-B4ED-F50E7D5BFC6C}" srcOrd="0"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4C892AA3-604D-413F-A5BC-F18A39CB0B12}" type="presParOf" srcId="{57F4B77E-DD61-46F2-8D57-835B25196E6F}" destId="{CD175FB2-CBA7-41F6-8141-36D918DD9A6A}" srcOrd="0" destOrd="0" presId="urn:microsoft.com/office/officeart/2005/8/layout/radial5"/>
    <dgm:cxn modelId="{618D1509-1F2D-4BE2-95A2-EA1E9D936E5F}" type="presParOf" srcId="{57F4B77E-DD61-46F2-8D57-835B25196E6F}" destId="{E9BC30DB-B1A3-4BD6-B4ED-F50E7D5BFC6C}" srcOrd="1" destOrd="0" presId="urn:microsoft.com/office/officeart/2005/8/layout/radial5"/>
    <dgm:cxn modelId="{A82AF5EB-8ADC-4558-A626-2952DE09FCB3}" type="presParOf" srcId="{E9BC30DB-B1A3-4BD6-B4ED-F50E7D5BFC6C}" destId="{8BB3371F-F83F-4B9E-BC63-C623AB586158}" srcOrd="0" destOrd="0" presId="urn:microsoft.com/office/officeart/2005/8/layout/radial5"/>
    <dgm:cxn modelId="{943AC09F-F4A2-4BCF-8EBD-4455A2E95480}" type="presParOf" srcId="{57F4B77E-DD61-46F2-8D57-835B25196E6F}" destId="{1EF3E3E3-58BA-4C59-898A-E56638FA2C3F}" srcOrd="2" destOrd="0" presId="urn:microsoft.com/office/officeart/2005/8/layout/radial5"/>
    <dgm:cxn modelId="{0F3E7ABE-0505-4ED1-BF58-5850A19C4A9D}" type="presParOf" srcId="{57F4B77E-DD61-46F2-8D57-835B25196E6F}" destId="{FFCF4589-B5D2-4CBB-853F-D272516F45AB}" srcOrd="3" destOrd="0" presId="urn:microsoft.com/office/officeart/2005/8/layout/radial5"/>
    <dgm:cxn modelId="{51449455-0C9B-47EC-B99F-DA6B336CD459}" type="presParOf" srcId="{FFCF4589-B5D2-4CBB-853F-D272516F45AB}" destId="{E704359C-731F-419A-9D4B-60A8B352F1A9}" srcOrd="0" destOrd="0" presId="urn:microsoft.com/office/officeart/2005/8/layout/radial5"/>
    <dgm:cxn modelId="{75163A66-03D4-48F8-AB8E-0E392455FA55}" type="presParOf" srcId="{57F4B77E-DD61-46F2-8D57-835B25196E6F}" destId="{0B857392-8BDD-476C-A225-5A82F77CA9C6}" srcOrd="4" destOrd="0" presId="urn:microsoft.com/office/officeart/2005/8/layout/radial5"/>
    <dgm:cxn modelId="{7F916076-311F-4F79-8CA7-A5F435FF9FB4}" type="presParOf" srcId="{57F4B77E-DD61-46F2-8D57-835B25196E6F}" destId="{9FE86B5A-FCCE-45A1-B6FF-C24663469A01}" srcOrd="5" destOrd="0" presId="urn:microsoft.com/office/officeart/2005/8/layout/radial5"/>
    <dgm:cxn modelId="{37F95C94-3BC6-4B15-AAC8-0D42785598BF}" type="presParOf" srcId="{9FE86B5A-FCCE-45A1-B6FF-C24663469A01}" destId="{0E117C08-F049-4197-B5DB-B312CC9A5B27}" srcOrd="0" destOrd="0" presId="urn:microsoft.com/office/officeart/2005/8/layout/radial5"/>
    <dgm:cxn modelId="{30D87B9D-6A38-43CA-AFDD-12B961DDF066}" type="presParOf" srcId="{57F4B77E-DD61-46F2-8D57-835B25196E6F}" destId="{0DAD39AB-7BEB-4946-AEE0-B22C2E1A658B}" srcOrd="6" destOrd="0" presId="urn:microsoft.com/office/officeart/2005/8/layout/radial5"/>
    <dgm:cxn modelId="{92225EB5-6AEA-4F3B-A599-59A00A418F6D}" type="presParOf" srcId="{57F4B77E-DD61-46F2-8D57-835B25196E6F}" destId="{4EF5F8E3-81E2-415F-9D7D-F030816CE298}" srcOrd="7" destOrd="0" presId="urn:microsoft.com/office/officeart/2005/8/layout/radial5"/>
    <dgm:cxn modelId="{697683AC-E596-4B9A-A350-08AD49CF051A}" type="presParOf" srcId="{4EF5F8E3-81E2-415F-9D7D-F030816CE298}" destId="{63997DFD-914A-41B5-A0B7-9F08C959EAE7}" srcOrd="0" destOrd="0" presId="urn:microsoft.com/office/officeart/2005/8/layout/radial5"/>
    <dgm:cxn modelId="{FF16C95F-EC6E-44B5-8E31-47A03F933C1F}" type="presParOf" srcId="{57F4B77E-DD61-46F2-8D57-835B25196E6F}" destId="{36E309BA-D0BA-4598-9CB2-9EBC7778434C}" srcOrd="8" destOrd="0" presId="urn:microsoft.com/office/officeart/2005/8/layout/radial5"/>
  </dgm:cxnLst>
  <dgm:bg>
    <a:solidFill>
      <a:schemeClr val="accent3">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FC91A4-2BFA-41AA-8561-C94DF3145378}"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7D650F44-9137-4F17-B4FE-A084699CB39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Division</a:t>
          </a:r>
        </a:p>
        <a:p>
          <a:r>
            <a:rPr lang="fr-FR" dirty="0" smtClean="0"/>
            <a:t>(attitude)</a:t>
          </a:r>
          <a:endParaRPr lang="fr-FR" dirty="0"/>
        </a:p>
      </dgm:t>
    </dgm:pt>
    <dgm:pt modelId="{D1586310-58CA-4BEF-ACDB-53D4D0CBD009}" type="parTrans" cxnId="{9AD3693C-58DA-447C-8733-E5E71D61F5FA}">
      <dgm:prSet/>
      <dgm:spPr/>
      <dgm:t>
        <a:bodyPr/>
        <a:lstStyle/>
        <a:p>
          <a:endParaRPr lang="fr-FR"/>
        </a:p>
      </dgm:t>
    </dgm:pt>
    <dgm:pt modelId="{5724E718-C1A0-4079-B708-CE7A7EBA6166}" type="sibTrans" cxnId="{9AD3693C-58DA-447C-8733-E5E71D61F5FA}">
      <dgm:prSet/>
      <dgm:spPr/>
      <dgm:t>
        <a:bodyPr/>
        <a:lstStyle/>
        <a:p>
          <a:endParaRPr lang="fr-FR"/>
        </a:p>
      </dgm:t>
    </dgm:pt>
    <dgm:pt modelId="{57483608-D400-4892-A6EF-8563E9FF16F7}">
      <dgm:prSet phldrT="[Texte]"/>
      <dgm:spPr>
        <a:solidFill>
          <a:srgbClr val="7030A0"/>
        </a:solidFill>
      </dgm:spPr>
      <dgm:t>
        <a:bodyPr/>
        <a:lstStyle/>
        <a:p>
          <a:r>
            <a:rPr lang="fr-FR" dirty="0" smtClean="0"/>
            <a:t>Origine</a:t>
          </a:r>
        </a:p>
        <a:p>
          <a:r>
            <a:rPr lang="fr-FR" dirty="0" smtClean="0"/>
            <a:t>(idée)</a:t>
          </a:r>
          <a:endParaRPr lang="fr-FR" dirty="0"/>
        </a:p>
      </dgm:t>
    </dgm:pt>
    <dgm:pt modelId="{1784A82D-CDDD-4D5B-A5A6-176CCBC63462}" type="parTrans" cxnId="{120F8DD7-8DC9-4F6B-A821-EC06AB63FCA9}">
      <dgm:prSet/>
      <dgm:spPr/>
      <dgm:t>
        <a:bodyPr/>
        <a:lstStyle/>
        <a:p>
          <a:endParaRPr lang="fr-FR"/>
        </a:p>
      </dgm:t>
    </dgm:pt>
    <dgm:pt modelId="{051583AF-D02F-4EB9-9671-870380D970C3}" type="sibTrans" cxnId="{120F8DD7-8DC9-4F6B-A821-EC06AB63FCA9}">
      <dgm:prSet/>
      <dgm:spPr/>
      <dgm:t>
        <a:bodyPr/>
        <a:lstStyle/>
        <a:p>
          <a:endParaRPr lang="fr-FR"/>
        </a:p>
      </dgm:t>
    </dgm:pt>
    <dgm:pt modelId="{1552EDB4-A1F3-48E2-A5B6-F04B3CA68192}">
      <dgm:prSet phldrT="[Texte]"/>
      <dgm:spPr>
        <a:solidFill>
          <a:srgbClr val="FF0000"/>
        </a:solidFill>
      </dgm:spPr>
      <dgm:t>
        <a:bodyPr/>
        <a:lstStyle/>
        <a:p>
          <a:r>
            <a:rPr lang="fr-FR" dirty="0" smtClean="0"/>
            <a:t>Corps</a:t>
          </a:r>
          <a:endParaRPr lang="fr-FR" dirty="0"/>
        </a:p>
      </dgm:t>
    </dgm:pt>
    <dgm:pt modelId="{FA1DEFB7-9270-485A-8374-19601581BBCB}" type="parTrans" cxnId="{CD32DD8B-80F3-4756-ACDD-22C2CAE7AB50}">
      <dgm:prSet/>
      <dgm:spPr/>
      <dgm:t>
        <a:bodyPr/>
        <a:lstStyle/>
        <a:p>
          <a:endParaRPr lang="fr-FR"/>
        </a:p>
      </dgm:t>
    </dgm:pt>
    <dgm:pt modelId="{E75DE3E2-6763-412B-AA81-1DFC8012CDC3}" type="sibTrans" cxnId="{CD32DD8B-80F3-4756-ACDD-22C2CAE7AB50}">
      <dgm:prSet/>
      <dgm:spPr/>
      <dgm:t>
        <a:bodyPr/>
        <a:lstStyle/>
        <a:p>
          <a:endParaRPr lang="fr-FR"/>
        </a:p>
      </dgm:t>
    </dgm:pt>
    <dgm:pt modelId="{DC9D5BAC-3C5C-4C5B-B138-9B3E15C72A7D}">
      <dgm:prSet phldrT="[Texte]"/>
      <dgm:spPr>
        <a:solidFill>
          <a:srgbClr val="008000"/>
        </a:solidFill>
      </dgm:spPr>
      <dgm:t>
        <a:bodyPr/>
        <a:lstStyle/>
        <a:p>
          <a:r>
            <a:rPr lang="fr-FR" dirty="0" smtClean="0"/>
            <a:t>Union</a:t>
          </a:r>
        </a:p>
        <a:p>
          <a:r>
            <a:rPr lang="fr-FR" dirty="0" smtClean="0"/>
            <a:t>(Geste)</a:t>
          </a:r>
          <a:endParaRPr lang="fr-FR" dirty="0"/>
        </a:p>
      </dgm:t>
    </dgm:pt>
    <dgm:pt modelId="{59AC59C1-66EA-48E5-A5A8-0D619949DA6E}" type="parTrans" cxnId="{3CE7F052-481C-43A5-8CE9-8BF20F0D40DE}">
      <dgm:prSet/>
      <dgm:spPr/>
      <dgm:t>
        <a:bodyPr/>
        <a:lstStyle/>
        <a:p>
          <a:endParaRPr lang="fr-FR"/>
        </a:p>
      </dgm:t>
    </dgm:pt>
    <dgm:pt modelId="{4CAFBB02-3BA0-4AB0-8B39-56418792D568}" type="sibTrans" cxnId="{3CE7F052-481C-43A5-8CE9-8BF20F0D40DE}">
      <dgm:prSet/>
      <dgm:spPr/>
      <dgm:t>
        <a:bodyPr/>
        <a:lstStyle/>
        <a:p>
          <a:endParaRPr lang="fr-FR"/>
        </a:p>
      </dgm:t>
    </dgm:pt>
    <dgm:pt modelId="{349E0777-4A76-4E30-803C-8B3ACF4CA9DF}">
      <dgm:prSet phldrT="[Texte]"/>
      <dgm:spPr>
        <a:solidFill>
          <a:srgbClr val="00B0F0"/>
        </a:solidFill>
      </dgm:spPr>
      <dgm:t>
        <a:bodyPr/>
        <a:lstStyle/>
        <a:p>
          <a:r>
            <a:rPr lang="fr-FR" dirty="0" smtClean="0"/>
            <a:t>Esprit</a:t>
          </a:r>
          <a:endParaRPr lang="fr-FR" dirty="0"/>
        </a:p>
      </dgm:t>
    </dgm:pt>
    <dgm:pt modelId="{D6D4BC7B-B34C-4082-B374-BBDDF7186E36}" type="parTrans" cxnId="{0CF6AF19-3CF1-4A44-B219-9CCEA76B8A65}">
      <dgm:prSet/>
      <dgm:spPr/>
      <dgm:t>
        <a:bodyPr/>
        <a:lstStyle/>
        <a:p>
          <a:endParaRPr lang="fr-FR"/>
        </a:p>
      </dgm:t>
    </dgm:pt>
    <dgm:pt modelId="{2A559496-FBBC-492A-BB57-07F313463AA3}" type="sibTrans" cxnId="{0CF6AF19-3CF1-4A44-B219-9CCEA76B8A65}">
      <dgm:prSet/>
      <dgm:spPr/>
      <dgm:t>
        <a:bodyPr/>
        <a:lstStyle/>
        <a:p>
          <a:endParaRPr lang="fr-FR"/>
        </a:p>
      </dgm:t>
    </dgm:pt>
    <dgm:pt modelId="{D32DCE72-ACAD-4BFD-BB6C-897B302A6761}" type="pres">
      <dgm:prSet presAssocID="{66FC91A4-2BFA-41AA-8561-C94DF3145378}" presName="Name0" presStyleCnt="0">
        <dgm:presLayoutVars>
          <dgm:chMax val="1"/>
          <dgm:dir/>
          <dgm:animLvl val="ctr"/>
          <dgm:resizeHandles val="exact"/>
        </dgm:presLayoutVars>
      </dgm:prSet>
      <dgm:spPr/>
      <dgm:t>
        <a:bodyPr/>
        <a:lstStyle/>
        <a:p>
          <a:endParaRPr lang="fr-FR"/>
        </a:p>
      </dgm:t>
    </dgm:pt>
    <dgm:pt modelId="{E78A49F6-9248-48AB-95F7-C6154D339F30}" type="pres">
      <dgm:prSet presAssocID="{7D650F44-9137-4F17-B4FE-A084699CB39C}" presName="centerShape" presStyleLbl="node0" presStyleIdx="0" presStyleCnt="1"/>
      <dgm:spPr/>
      <dgm:t>
        <a:bodyPr/>
        <a:lstStyle/>
        <a:p>
          <a:endParaRPr lang="fr-FR"/>
        </a:p>
      </dgm:t>
    </dgm:pt>
    <dgm:pt modelId="{64D5A8A7-678B-40E9-BDD9-6D4B66702F00}" type="pres">
      <dgm:prSet presAssocID="{1784A82D-CDDD-4D5B-A5A6-176CCBC63462}" presName="parTrans" presStyleLbl="sibTrans2D1" presStyleIdx="0" presStyleCnt="4"/>
      <dgm:spPr/>
      <dgm:t>
        <a:bodyPr/>
        <a:lstStyle/>
        <a:p>
          <a:endParaRPr lang="fr-FR"/>
        </a:p>
      </dgm:t>
    </dgm:pt>
    <dgm:pt modelId="{6E41BFC8-FFF4-4545-9076-DAFE80CF531E}" type="pres">
      <dgm:prSet presAssocID="{1784A82D-CDDD-4D5B-A5A6-176CCBC63462}" presName="connectorText" presStyleLbl="sibTrans2D1" presStyleIdx="0" presStyleCnt="4"/>
      <dgm:spPr/>
      <dgm:t>
        <a:bodyPr/>
        <a:lstStyle/>
        <a:p>
          <a:endParaRPr lang="fr-FR"/>
        </a:p>
      </dgm:t>
    </dgm:pt>
    <dgm:pt modelId="{5FBCFC5F-709B-4334-8A21-31F90C4C5CDA}" type="pres">
      <dgm:prSet presAssocID="{57483608-D400-4892-A6EF-8563E9FF16F7}" presName="node" presStyleLbl="node1" presStyleIdx="0" presStyleCnt="4">
        <dgm:presLayoutVars>
          <dgm:bulletEnabled val="1"/>
        </dgm:presLayoutVars>
      </dgm:prSet>
      <dgm:spPr/>
      <dgm:t>
        <a:bodyPr/>
        <a:lstStyle/>
        <a:p>
          <a:endParaRPr lang="fr-FR"/>
        </a:p>
      </dgm:t>
    </dgm:pt>
    <dgm:pt modelId="{D7B18DC0-3C34-4900-83FF-E91746EA5986}" type="pres">
      <dgm:prSet presAssocID="{FA1DEFB7-9270-485A-8374-19601581BBCB}" presName="parTrans" presStyleLbl="sibTrans2D1" presStyleIdx="1" presStyleCnt="4"/>
      <dgm:spPr/>
      <dgm:t>
        <a:bodyPr/>
        <a:lstStyle/>
        <a:p>
          <a:endParaRPr lang="fr-FR"/>
        </a:p>
      </dgm:t>
    </dgm:pt>
    <dgm:pt modelId="{7559224B-D88C-47AF-92EB-AB85E3B82172}" type="pres">
      <dgm:prSet presAssocID="{FA1DEFB7-9270-485A-8374-19601581BBCB}" presName="connectorText" presStyleLbl="sibTrans2D1" presStyleIdx="1" presStyleCnt="4"/>
      <dgm:spPr/>
      <dgm:t>
        <a:bodyPr/>
        <a:lstStyle/>
        <a:p>
          <a:endParaRPr lang="fr-FR"/>
        </a:p>
      </dgm:t>
    </dgm:pt>
    <dgm:pt modelId="{ECCD7C64-2BDA-4304-AA18-EAD8093BBB42}" type="pres">
      <dgm:prSet presAssocID="{1552EDB4-A1F3-48E2-A5B6-F04B3CA68192}" presName="node" presStyleLbl="node1" presStyleIdx="1" presStyleCnt="4">
        <dgm:presLayoutVars>
          <dgm:bulletEnabled val="1"/>
        </dgm:presLayoutVars>
      </dgm:prSet>
      <dgm:spPr/>
      <dgm:t>
        <a:bodyPr/>
        <a:lstStyle/>
        <a:p>
          <a:endParaRPr lang="fr-FR"/>
        </a:p>
      </dgm:t>
    </dgm:pt>
    <dgm:pt modelId="{FD29C1FF-EACA-4401-AE14-A20FBB285B80}" type="pres">
      <dgm:prSet presAssocID="{59AC59C1-66EA-48E5-A5A8-0D619949DA6E}" presName="parTrans" presStyleLbl="sibTrans2D1" presStyleIdx="2" presStyleCnt="4"/>
      <dgm:spPr/>
      <dgm:t>
        <a:bodyPr/>
        <a:lstStyle/>
        <a:p>
          <a:endParaRPr lang="fr-FR"/>
        </a:p>
      </dgm:t>
    </dgm:pt>
    <dgm:pt modelId="{8D249749-AD7F-4F07-A7EC-55425259003A}" type="pres">
      <dgm:prSet presAssocID="{59AC59C1-66EA-48E5-A5A8-0D619949DA6E}" presName="connectorText" presStyleLbl="sibTrans2D1" presStyleIdx="2" presStyleCnt="4"/>
      <dgm:spPr/>
      <dgm:t>
        <a:bodyPr/>
        <a:lstStyle/>
        <a:p>
          <a:endParaRPr lang="fr-FR"/>
        </a:p>
      </dgm:t>
    </dgm:pt>
    <dgm:pt modelId="{ABE96A28-3441-446B-9785-49FEFC07D024}" type="pres">
      <dgm:prSet presAssocID="{DC9D5BAC-3C5C-4C5B-B138-9B3E15C72A7D}" presName="node" presStyleLbl="node1" presStyleIdx="2" presStyleCnt="4">
        <dgm:presLayoutVars>
          <dgm:bulletEnabled val="1"/>
        </dgm:presLayoutVars>
      </dgm:prSet>
      <dgm:spPr/>
      <dgm:t>
        <a:bodyPr/>
        <a:lstStyle/>
        <a:p>
          <a:endParaRPr lang="fr-FR"/>
        </a:p>
      </dgm:t>
    </dgm:pt>
    <dgm:pt modelId="{0B3604A2-831F-474F-9521-8F787F7ADC1D}" type="pres">
      <dgm:prSet presAssocID="{D6D4BC7B-B34C-4082-B374-BBDDF7186E36}" presName="parTrans" presStyleLbl="sibTrans2D1" presStyleIdx="3" presStyleCnt="4"/>
      <dgm:spPr/>
      <dgm:t>
        <a:bodyPr/>
        <a:lstStyle/>
        <a:p>
          <a:endParaRPr lang="fr-FR"/>
        </a:p>
      </dgm:t>
    </dgm:pt>
    <dgm:pt modelId="{B6C889F0-0914-4285-987F-8A3A9E8BC534}" type="pres">
      <dgm:prSet presAssocID="{D6D4BC7B-B34C-4082-B374-BBDDF7186E36}" presName="connectorText" presStyleLbl="sibTrans2D1" presStyleIdx="3" presStyleCnt="4"/>
      <dgm:spPr/>
      <dgm:t>
        <a:bodyPr/>
        <a:lstStyle/>
        <a:p>
          <a:endParaRPr lang="fr-FR"/>
        </a:p>
      </dgm:t>
    </dgm:pt>
    <dgm:pt modelId="{D7AC39B9-4E40-4021-BA1B-0EFABC1BFA5D}" type="pres">
      <dgm:prSet presAssocID="{349E0777-4A76-4E30-803C-8B3ACF4CA9DF}" presName="node" presStyleLbl="node1" presStyleIdx="3" presStyleCnt="4">
        <dgm:presLayoutVars>
          <dgm:bulletEnabled val="1"/>
        </dgm:presLayoutVars>
      </dgm:prSet>
      <dgm:spPr/>
      <dgm:t>
        <a:bodyPr/>
        <a:lstStyle/>
        <a:p>
          <a:endParaRPr lang="fr-FR"/>
        </a:p>
      </dgm:t>
    </dgm:pt>
  </dgm:ptLst>
  <dgm:cxnLst>
    <dgm:cxn modelId="{B9D390C1-AB3F-46CE-81EF-8470420AFC8B}" type="presOf" srcId="{D6D4BC7B-B34C-4082-B374-BBDDF7186E36}" destId="{B6C889F0-0914-4285-987F-8A3A9E8BC534}" srcOrd="1" destOrd="0" presId="urn:microsoft.com/office/officeart/2005/8/layout/radial5"/>
    <dgm:cxn modelId="{3C661BD4-004C-4827-B600-1E8A6276A9FD}" type="presOf" srcId="{1784A82D-CDDD-4D5B-A5A6-176CCBC63462}" destId="{6E41BFC8-FFF4-4545-9076-DAFE80CF531E}" srcOrd="1" destOrd="0" presId="urn:microsoft.com/office/officeart/2005/8/layout/radial5"/>
    <dgm:cxn modelId="{3CE7F052-481C-43A5-8CE9-8BF20F0D40DE}" srcId="{7D650F44-9137-4F17-B4FE-A084699CB39C}" destId="{DC9D5BAC-3C5C-4C5B-B138-9B3E15C72A7D}" srcOrd="2" destOrd="0" parTransId="{59AC59C1-66EA-48E5-A5A8-0D619949DA6E}" sibTransId="{4CAFBB02-3BA0-4AB0-8B39-56418792D568}"/>
    <dgm:cxn modelId="{0CF6AF19-3CF1-4A44-B219-9CCEA76B8A65}" srcId="{7D650F44-9137-4F17-B4FE-A084699CB39C}" destId="{349E0777-4A76-4E30-803C-8B3ACF4CA9DF}" srcOrd="3" destOrd="0" parTransId="{D6D4BC7B-B34C-4082-B374-BBDDF7186E36}" sibTransId="{2A559496-FBBC-492A-BB57-07F313463AA3}"/>
    <dgm:cxn modelId="{48DCC159-91E6-4F94-A7E2-1CC99B3210EB}" type="presOf" srcId="{7D650F44-9137-4F17-B4FE-A084699CB39C}" destId="{E78A49F6-9248-48AB-95F7-C6154D339F30}" srcOrd="0" destOrd="0" presId="urn:microsoft.com/office/officeart/2005/8/layout/radial5"/>
    <dgm:cxn modelId="{3F733343-B043-4FCE-B50A-A13381E18237}" type="presOf" srcId="{1784A82D-CDDD-4D5B-A5A6-176CCBC63462}" destId="{64D5A8A7-678B-40E9-BDD9-6D4B66702F00}" srcOrd="0" destOrd="0" presId="urn:microsoft.com/office/officeart/2005/8/layout/radial5"/>
    <dgm:cxn modelId="{896BA919-6F49-4E9E-B1F1-87F9C22B0C77}" type="presOf" srcId="{FA1DEFB7-9270-485A-8374-19601581BBCB}" destId="{D7B18DC0-3C34-4900-83FF-E91746EA5986}" srcOrd="0" destOrd="0" presId="urn:microsoft.com/office/officeart/2005/8/layout/radial5"/>
    <dgm:cxn modelId="{24BF7823-FBB8-472A-8134-EB21CDB6EDA4}" type="presOf" srcId="{FA1DEFB7-9270-485A-8374-19601581BBCB}" destId="{7559224B-D88C-47AF-92EB-AB85E3B82172}" srcOrd="1" destOrd="0" presId="urn:microsoft.com/office/officeart/2005/8/layout/radial5"/>
    <dgm:cxn modelId="{C67D388B-B795-41EA-8377-E927F75B2F3B}" type="presOf" srcId="{59AC59C1-66EA-48E5-A5A8-0D619949DA6E}" destId="{FD29C1FF-EACA-4401-AE14-A20FBB285B80}" srcOrd="0" destOrd="0" presId="urn:microsoft.com/office/officeart/2005/8/layout/radial5"/>
    <dgm:cxn modelId="{CD32DD8B-80F3-4756-ACDD-22C2CAE7AB50}" srcId="{7D650F44-9137-4F17-B4FE-A084699CB39C}" destId="{1552EDB4-A1F3-48E2-A5B6-F04B3CA68192}" srcOrd="1" destOrd="0" parTransId="{FA1DEFB7-9270-485A-8374-19601581BBCB}" sibTransId="{E75DE3E2-6763-412B-AA81-1DFC8012CDC3}"/>
    <dgm:cxn modelId="{9AD3693C-58DA-447C-8733-E5E71D61F5FA}" srcId="{66FC91A4-2BFA-41AA-8561-C94DF3145378}" destId="{7D650F44-9137-4F17-B4FE-A084699CB39C}" srcOrd="0" destOrd="0" parTransId="{D1586310-58CA-4BEF-ACDB-53D4D0CBD009}" sibTransId="{5724E718-C1A0-4079-B708-CE7A7EBA6166}"/>
    <dgm:cxn modelId="{120F8DD7-8DC9-4F6B-A821-EC06AB63FCA9}" srcId="{7D650F44-9137-4F17-B4FE-A084699CB39C}" destId="{57483608-D400-4892-A6EF-8563E9FF16F7}" srcOrd="0" destOrd="0" parTransId="{1784A82D-CDDD-4D5B-A5A6-176CCBC63462}" sibTransId="{051583AF-D02F-4EB9-9671-870380D970C3}"/>
    <dgm:cxn modelId="{65349FD2-3278-48C4-B05A-DFD3C3759800}" type="presOf" srcId="{66FC91A4-2BFA-41AA-8561-C94DF3145378}" destId="{D32DCE72-ACAD-4BFD-BB6C-897B302A6761}" srcOrd="0" destOrd="0" presId="urn:microsoft.com/office/officeart/2005/8/layout/radial5"/>
    <dgm:cxn modelId="{20CA0DC0-D612-4781-9BF0-9770815D18EF}" type="presOf" srcId="{D6D4BC7B-B34C-4082-B374-BBDDF7186E36}" destId="{0B3604A2-831F-474F-9521-8F787F7ADC1D}" srcOrd="0" destOrd="0" presId="urn:microsoft.com/office/officeart/2005/8/layout/radial5"/>
    <dgm:cxn modelId="{4B4EDBCB-5114-433F-8472-4D978244B149}" type="presOf" srcId="{59AC59C1-66EA-48E5-A5A8-0D619949DA6E}" destId="{8D249749-AD7F-4F07-A7EC-55425259003A}" srcOrd="1" destOrd="0" presId="urn:microsoft.com/office/officeart/2005/8/layout/radial5"/>
    <dgm:cxn modelId="{D749C02B-8A28-46D1-A02A-1FAB5E3623F1}" type="presOf" srcId="{DC9D5BAC-3C5C-4C5B-B138-9B3E15C72A7D}" destId="{ABE96A28-3441-446B-9785-49FEFC07D024}" srcOrd="0" destOrd="0" presId="urn:microsoft.com/office/officeart/2005/8/layout/radial5"/>
    <dgm:cxn modelId="{859CA476-7D94-4C16-A07A-A223A1C36A80}" type="presOf" srcId="{1552EDB4-A1F3-48E2-A5B6-F04B3CA68192}" destId="{ECCD7C64-2BDA-4304-AA18-EAD8093BBB42}" srcOrd="0" destOrd="0" presId="urn:microsoft.com/office/officeart/2005/8/layout/radial5"/>
    <dgm:cxn modelId="{425A5019-367B-41DA-85FF-945FC57FE4E6}" type="presOf" srcId="{57483608-D400-4892-A6EF-8563E9FF16F7}" destId="{5FBCFC5F-709B-4334-8A21-31F90C4C5CDA}" srcOrd="0" destOrd="0" presId="urn:microsoft.com/office/officeart/2005/8/layout/radial5"/>
    <dgm:cxn modelId="{AA642353-4DCE-4C06-9F92-20DD6219F53F}" type="presOf" srcId="{349E0777-4A76-4E30-803C-8B3ACF4CA9DF}" destId="{D7AC39B9-4E40-4021-BA1B-0EFABC1BFA5D}" srcOrd="0" destOrd="0" presId="urn:microsoft.com/office/officeart/2005/8/layout/radial5"/>
    <dgm:cxn modelId="{08CC781E-A6F8-46A6-8B2B-7A196BBAB5CB}" type="presParOf" srcId="{D32DCE72-ACAD-4BFD-BB6C-897B302A6761}" destId="{E78A49F6-9248-48AB-95F7-C6154D339F30}" srcOrd="0" destOrd="0" presId="urn:microsoft.com/office/officeart/2005/8/layout/radial5"/>
    <dgm:cxn modelId="{410029B6-62A1-4321-853A-2C08BC8851E8}" type="presParOf" srcId="{D32DCE72-ACAD-4BFD-BB6C-897B302A6761}" destId="{64D5A8A7-678B-40E9-BDD9-6D4B66702F00}" srcOrd="1" destOrd="0" presId="urn:microsoft.com/office/officeart/2005/8/layout/radial5"/>
    <dgm:cxn modelId="{C9586746-8388-4DBF-AF3D-D60C3B2BA520}" type="presParOf" srcId="{64D5A8A7-678B-40E9-BDD9-6D4B66702F00}" destId="{6E41BFC8-FFF4-4545-9076-DAFE80CF531E}" srcOrd="0" destOrd="0" presId="urn:microsoft.com/office/officeart/2005/8/layout/radial5"/>
    <dgm:cxn modelId="{17C29FEF-58E9-4737-907E-8F0D7026D42C}" type="presParOf" srcId="{D32DCE72-ACAD-4BFD-BB6C-897B302A6761}" destId="{5FBCFC5F-709B-4334-8A21-31F90C4C5CDA}" srcOrd="2" destOrd="0" presId="urn:microsoft.com/office/officeart/2005/8/layout/radial5"/>
    <dgm:cxn modelId="{198AB9B2-8C4A-4212-BFF7-6406C33DDC85}" type="presParOf" srcId="{D32DCE72-ACAD-4BFD-BB6C-897B302A6761}" destId="{D7B18DC0-3C34-4900-83FF-E91746EA5986}" srcOrd="3" destOrd="0" presId="urn:microsoft.com/office/officeart/2005/8/layout/radial5"/>
    <dgm:cxn modelId="{FF7A8A74-4528-4885-B3F3-A51E6FAF5F3F}" type="presParOf" srcId="{D7B18DC0-3C34-4900-83FF-E91746EA5986}" destId="{7559224B-D88C-47AF-92EB-AB85E3B82172}" srcOrd="0" destOrd="0" presId="urn:microsoft.com/office/officeart/2005/8/layout/radial5"/>
    <dgm:cxn modelId="{23B9BDD0-6619-4B5F-88C7-4A7E47B17D64}" type="presParOf" srcId="{D32DCE72-ACAD-4BFD-BB6C-897B302A6761}" destId="{ECCD7C64-2BDA-4304-AA18-EAD8093BBB42}" srcOrd="4" destOrd="0" presId="urn:microsoft.com/office/officeart/2005/8/layout/radial5"/>
    <dgm:cxn modelId="{311524D0-15E4-431E-BED8-9D4B0167E1FE}" type="presParOf" srcId="{D32DCE72-ACAD-4BFD-BB6C-897B302A6761}" destId="{FD29C1FF-EACA-4401-AE14-A20FBB285B80}" srcOrd="5" destOrd="0" presId="urn:microsoft.com/office/officeart/2005/8/layout/radial5"/>
    <dgm:cxn modelId="{921B4E2C-AC29-4DFB-9FC0-4806B085F86F}" type="presParOf" srcId="{FD29C1FF-EACA-4401-AE14-A20FBB285B80}" destId="{8D249749-AD7F-4F07-A7EC-55425259003A}" srcOrd="0" destOrd="0" presId="urn:microsoft.com/office/officeart/2005/8/layout/radial5"/>
    <dgm:cxn modelId="{9BCB61DE-F020-44C7-BDC7-70B82586DC31}" type="presParOf" srcId="{D32DCE72-ACAD-4BFD-BB6C-897B302A6761}" destId="{ABE96A28-3441-446B-9785-49FEFC07D024}" srcOrd="6" destOrd="0" presId="urn:microsoft.com/office/officeart/2005/8/layout/radial5"/>
    <dgm:cxn modelId="{0FA7C4CE-09B6-43C3-BB91-5C4328F1F817}" type="presParOf" srcId="{D32DCE72-ACAD-4BFD-BB6C-897B302A6761}" destId="{0B3604A2-831F-474F-9521-8F787F7ADC1D}" srcOrd="7" destOrd="0" presId="urn:microsoft.com/office/officeart/2005/8/layout/radial5"/>
    <dgm:cxn modelId="{A393DF4B-C88A-4BB3-B83D-3948A1B8D3D2}" type="presParOf" srcId="{0B3604A2-831F-474F-9521-8F787F7ADC1D}" destId="{B6C889F0-0914-4285-987F-8A3A9E8BC534}" srcOrd="0" destOrd="0" presId="urn:microsoft.com/office/officeart/2005/8/layout/radial5"/>
    <dgm:cxn modelId="{B47956A1-AF61-49B1-A95D-9FD32CE31372}" type="presParOf" srcId="{D32DCE72-ACAD-4BFD-BB6C-897B302A6761}" destId="{D7AC39B9-4E40-4021-BA1B-0EFABC1BFA5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80C5BC-C9A4-4054-BDB8-5D3F8E200446}"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B2BDDB79-2EF3-4D57-9CB8-5431F6C4141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Attitude</a:t>
          </a:r>
          <a:endParaRPr lang="fr-FR" dirty="0"/>
        </a:p>
      </dgm:t>
    </dgm:pt>
    <dgm:pt modelId="{1EFA1D75-3058-42BA-A9C6-0612A6B8B7BF}" type="parTrans" cxnId="{C146AC1D-7974-484C-8576-F3004D029450}">
      <dgm:prSet/>
      <dgm:spPr/>
      <dgm:t>
        <a:bodyPr/>
        <a:lstStyle/>
        <a:p>
          <a:endParaRPr lang="fr-FR"/>
        </a:p>
      </dgm:t>
    </dgm:pt>
    <dgm:pt modelId="{6A09BEA7-CB15-4320-AA1E-15FC8D0D6B2A}" type="sibTrans" cxnId="{C146AC1D-7974-484C-8576-F3004D029450}">
      <dgm:prSet/>
      <dgm:spPr/>
      <dgm:t>
        <a:bodyPr/>
        <a:lstStyle/>
        <a:p>
          <a:endParaRPr lang="fr-FR"/>
        </a:p>
      </dgm:t>
    </dgm:pt>
    <dgm:pt modelId="{B82E1238-CE72-418D-9F9B-3C91F4C7E51E}">
      <dgm:prSet phldrT="[Texte]"/>
      <dgm:spPr>
        <a:solidFill>
          <a:srgbClr val="7030A0"/>
        </a:solidFill>
      </dgm:spPr>
      <dgm:t>
        <a:bodyPr/>
        <a:lstStyle/>
        <a:p>
          <a:r>
            <a:rPr lang="fr-FR" dirty="0" smtClean="0"/>
            <a:t>Origine</a:t>
          </a:r>
        </a:p>
        <a:p>
          <a:r>
            <a:rPr lang="fr-FR" dirty="0" smtClean="0"/>
            <a:t>Image</a:t>
          </a:r>
        </a:p>
        <a:p>
          <a:r>
            <a:rPr lang="fr-FR" dirty="0" smtClean="0"/>
            <a:t>plan</a:t>
          </a:r>
          <a:endParaRPr lang="fr-FR" dirty="0"/>
        </a:p>
      </dgm:t>
    </dgm:pt>
    <dgm:pt modelId="{1B7FAC7C-7C93-42E1-B7D7-B537A1C6BC91}" type="parTrans" cxnId="{ADAB3BC7-A26D-4015-B533-F1091868A40E}">
      <dgm:prSet/>
      <dgm:spPr/>
      <dgm:t>
        <a:bodyPr/>
        <a:lstStyle/>
        <a:p>
          <a:endParaRPr lang="fr-FR"/>
        </a:p>
      </dgm:t>
    </dgm:pt>
    <dgm:pt modelId="{115E648C-6A7C-49F1-BE9D-20D643B0D6EA}" type="sibTrans" cxnId="{ADAB3BC7-A26D-4015-B533-F1091868A40E}">
      <dgm:prSet/>
      <dgm:spPr/>
      <dgm:t>
        <a:bodyPr/>
        <a:lstStyle/>
        <a:p>
          <a:endParaRPr lang="fr-FR"/>
        </a:p>
      </dgm:t>
    </dgm:pt>
    <dgm:pt modelId="{739C8C74-6361-40FA-A80E-1CE97FB6B892}">
      <dgm:prSet phldrT="[Texte]"/>
      <dgm:spPr>
        <a:solidFill>
          <a:srgbClr val="FF0000"/>
        </a:solidFill>
      </dgm:spPr>
      <dgm:t>
        <a:bodyPr/>
        <a:lstStyle/>
        <a:p>
          <a:r>
            <a:rPr lang="fr-FR" dirty="0" smtClean="0"/>
            <a:t>Corps</a:t>
          </a:r>
          <a:endParaRPr lang="fr-FR" dirty="0"/>
        </a:p>
      </dgm:t>
    </dgm:pt>
    <dgm:pt modelId="{1D624829-534D-4750-9AA0-E61C32C2A77D}" type="parTrans" cxnId="{3FFCAD1D-91F4-4CFD-8645-A43D23699A1F}">
      <dgm:prSet/>
      <dgm:spPr/>
      <dgm:t>
        <a:bodyPr/>
        <a:lstStyle/>
        <a:p>
          <a:endParaRPr lang="fr-FR"/>
        </a:p>
      </dgm:t>
    </dgm:pt>
    <dgm:pt modelId="{C94EE9FD-DF3C-4D92-8A68-B8BC2B57F9A6}" type="sibTrans" cxnId="{3FFCAD1D-91F4-4CFD-8645-A43D23699A1F}">
      <dgm:prSet/>
      <dgm:spPr/>
      <dgm:t>
        <a:bodyPr/>
        <a:lstStyle/>
        <a:p>
          <a:endParaRPr lang="fr-FR"/>
        </a:p>
      </dgm:t>
    </dgm:pt>
    <dgm:pt modelId="{42670F8F-AEF8-48DB-A134-455FC316555A}">
      <dgm:prSet phldrT="[Texte]"/>
      <dgm:spPr>
        <a:solidFill>
          <a:srgbClr val="008000"/>
        </a:solidFill>
      </dgm:spPr>
      <dgm:t>
        <a:bodyPr/>
        <a:lstStyle/>
        <a:p>
          <a:r>
            <a:rPr lang="fr-FR" dirty="0" smtClean="0"/>
            <a:t>« Geste parfait »</a:t>
          </a:r>
          <a:endParaRPr lang="fr-FR" dirty="0"/>
        </a:p>
      </dgm:t>
    </dgm:pt>
    <dgm:pt modelId="{9AE2C0C1-2433-4EC5-A210-3432EDE8A4E4}" type="parTrans" cxnId="{9F97ED0F-02BA-4FAA-B3FA-C52190CB0C51}">
      <dgm:prSet/>
      <dgm:spPr/>
      <dgm:t>
        <a:bodyPr/>
        <a:lstStyle/>
        <a:p>
          <a:endParaRPr lang="fr-FR"/>
        </a:p>
      </dgm:t>
    </dgm:pt>
    <dgm:pt modelId="{345E3940-6774-455E-A628-328D42B1BA73}" type="sibTrans" cxnId="{9F97ED0F-02BA-4FAA-B3FA-C52190CB0C51}">
      <dgm:prSet/>
      <dgm:spPr/>
      <dgm:t>
        <a:bodyPr/>
        <a:lstStyle/>
        <a:p>
          <a:endParaRPr lang="fr-FR"/>
        </a:p>
      </dgm:t>
    </dgm:pt>
    <dgm:pt modelId="{EDA1F6E2-1BFB-4FB4-9E36-2269AA086057}">
      <dgm:prSet phldrT="[Texte]"/>
      <dgm:spPr>
        <a:solidFill>
          <a:srgbClr val="00B0F0"/>
        </a:solidFill>
      </dgm:spPr>
      <dgm:t>
        <a:bodyPr/>
        <a:lstStyle/>
        <a:p>
          <a:r>
            <a:rPr lang="fr-FR" b="1" dirty="0" smtClean="0">
              <a:solidFill>
                <a:srgbClr val="0070C0"/>
              </a:solidFill>
              <a:latin typeface="Arial Narrow" pitchFamily="34" charset="0"/>
            </a:rPr>
            <a:t>Esprit</a:t>
          </a:r>
          <a:endParaRPr lang="fr-FR" b="1" dirty="0">
            <a:solidFill>
              <a:srgbClr val="0070C0"/>
            </a:solidFill>
            <a:latin typeface="Arial Narrow" pitchFamily="34" charset="0"/>
          </a:endParaRPr>
        </a:p>
      </dgm:t>
    </dgm:pt>
    <dgm:pt modelId="{3BF634CB-70BB-4E08-BE51-BF42763645EA}" type="parTrans" cxnId="{8C6AE810-EAF9-4801-81CB-D847DEA3201C}">
      <dgm:prSet/>
      <dgm:spPr/>
      <dgm:t>
        <a:bodyPr/>
        <a:lstStyle/>
        <a:p>
          <a:endParaRPr lang="fr-FR"/>
        </a:p>
      </dgm:t>
    </dgm:pt>
    <dgm:pt modelId="{CA7E4F2E-737D-49A6-BA56-4CE2AB1AC336}" type="sibTrans" cxnId="{8C6AE810-EAF9-4801-81CB-D847DEA3201C}">
      <dgm:prSet/>
      <dgm:spPr/>
      <dgm:t>
        <a:bodyPr/>
        <a:lstStyle/>
        <a:p>
          <a:endParaRPr lang="fr-FR"/>
        </a:p>
      </dgm:t>
    </dgm:pt>
    <dgm:pt modelId="{823370B5-677C-4C1E-A39F-366B2FB1EA3F}" type="pres">
      <dgm:prSet presAssocID="{0680C5BC-C9A4-4054-BDB8-5D3F8E200446}" presName="Name0" presStyleCnt="0">
        <dgm:presLayoutVars>
          <dgm:chMax val="1"/>
          <dgm:dir/>
          <dgm:animLvl val="ctr"/>
          <dgm:resizeHandles val="exact"/>
        </dgm:presLayoutVars>
      </dgm:prSet>
      <dgm:spPr/>
      <dgm:t>
        <a:bodyPr/>
        <a:lstStyle/>
        <a:p>
          <a:endParaRPr lang="fr-FR"/>
        </a:p>
      </dgm:t>
    </dgm:pt>
    <dgm:pt modelId="{5A239B23-8CC2-478C-8903-F9F6E1B38375}" type="pres">
      <dgm:prSet presAssocID="{B2BDDB79-2EF3-4D57-9CB8-5431F6C4141C}" presName="centerShape" presStyleLbl="node0" presStyleIdx="0" presStyleCnt="1"/>
      <dgm:spPr/>
      <dgm:t>
        <a:bodyPr/>
        <a:lstStyle/>
        <a:p>
          <a:endParaRPr lang="fr-FR"/>
        </a:p>
      </dgm:t>
    </dgm:pt>
    <dgm:pt modelId="{FFEC1A7E-1B4F-4D2B-8D71-7D0A0F689971}" type="pres">
      <dgm:prSet presAssocID="{1B7FAC7C-7C93-42E1-B7D7-B537A1C6BC91}" presName="parTrans" presStyleLbl="sibTrans2D1" presStyleIdx="0" presStyleCnt="4"/>
      <dgm:spPr/>
      <dgm:t>
        <a:bodyPr/>
        <a:lstStyle/>
        <a:p>
          <a:endParaRPr lang="fr-FR"/>
        </a:p>
      </dgm:t>
    </dgm:pt>
    <dgm:pt modelId="{A5017C16-6C2F-45DE-99DE-E091FD69AC6B}" type="pres">
      <dgm:prSet presAssocID="{1B7FAC7C-7C93-42E1-B7D7-B537A1C6BC91}" presName="connectorText" presStyleLbl="sibTrans2D1" presStyleIdx="0" presStyleCnt="4"/>
      <dgm:spPr/>
      <dgm:t>
        <a:bodyPr/>
        <a:lstStyle/>
        <a:p>
          <a:endParaRPr lang="fr-FR"/>
        </a:p>
      </dgm:t>
    </dgm:pt>
    <dgm:pt modelId="{EAE0B41D-4D14-4EE6-A574-A1F7E4BE8099}" type="pres">
      <dgm:prSet presAssocID="{B82E1238-CE72-418D-9F9B-3C91F4C7E51E}" presName="node" presStyleLbl="node1" presStyleIdx="0" presStyleCnt="4">
        <dgm:presLayoutVars>
          <dgm:bulletEnabled val="1"/>
        </dgm:presLayoutVars>
      </dgm:prSet>
      <dgm:spPr/>
      <dgm:t>
        <a:bodyPr/>
        <a:lstStyle/>
        <a:p>
          <a:endParaRPr lang="fr-FR"/>
        </a:p>
      </dgm:t>
    </dgm:pt>
    <dgm:pt modelId="{BD79B506-C2A7-4BF0-B4E4-4B9505DAFB0E}" type="pres">
      <dgm:prSet presAssocID="{1D624829-534D-4750-9AA0-E61C32C2A77D}" presName="parTrans" presStyleLbl="sibTrans2D1" presStyleIdx="1" presStyleCnt="4"/>
      <dgm:spPr/>
      <dgm:t>
        <a:bodyPr/>
        <a:lstStyle/>
        <a:p>
          <a:endParaRPr lang="fr-FR"/>
        </a:p>
      </dgm:t>
    </dgm:pt>
    <dgm:pt modelId="{C102C8C5-2DFE-4B88-B987-12F7B676631F}" type="pres">
      <dgm:prSet presAssocID="{1D624829-534D-4750-9AA0-E61C32C2A77D}" presName="connectorText" presStyleLbl="sibTrans2D1" presStyleIdx="1" presStyleCnt="4"/>
      <dgm:spPr/>
      <dgm:t>
        <a:bodyPr/>
        <a:lstStyle/>
        <a:p>
          <a:endParaRPr lang="fr-FR"/>
        </a:p>
      </dgm:t>
    </dgm:pt>
    <dgm:pt modelId="{6A4A4CAA-5B10-4ADE-9B4C-C662FA91FE72}" type="pres">
      <dgm:prSet presAssocID="{739C8C74-6361-40FA-A80E-1CE97FB6B892}" presName="node" presStyleLbl="node1" presStyleIdx="1" presStyleCnt="4">
        <dgm:presLayoutVars>
          <dgm:bulletEnabled val="1"/>
        </dgm:presLayoutVars>
      </dgm:prSet>
      <dgm:spPr/>
      <dgm:t>
        <a:bodyPr/>
        <a:lstStyle/>
        <a:p>
          <a:endParaRPr lang="fr-FR"/>
        </a:p>
      </dgm:t>
    </dgm:pt>
    <dgm:pt modelId="{CA5CDD6B-7CF3-4D35-870B-61A02262BA33}" type="pres">
      <dgm:prSet presAssocID="{9AE2C0C1-2433-4EC5-A210-3432EDE8A4E4}" presName="parTrans" presStyleLbl="sibTrans2D1" presStyleIdx="2" presStyleCnt="4"/>
      <dgm:spPr/>
      <dgm:t>
        <a:bodyPr/>
        <a:lstStyle/>
        <a:p>
          <a:endParaRPr lang="fr-FR"/>
        </a:p>
      </dgm:t>
    </dgm:pt>
    <dgm:pt modelId="{69690CB9-D74F-4FF3-B4EC-01F220EC7B73}" type="pres">
      <dgm:prSet presAssocID="{9AE2C0C1-2433-4EC5-A210-3432EDE8A4E4}" presName="connectorText" presStyleLbl="sibTrans2D1" presStyleIdx="2" presStyleCnt="4"/>
      <dgm:spPr/>
      <dgm:t>
        <a:bodyPr/>
        <a:lstStyle/>
        <a:p>
          <a:endParaRPr lang="fr-FR"/>
        </a:p>
      </dgm:t>
    </dgm:pt>
    <dgm:pt modelId="{F3D32505-5092-4F01-BCBE-DCC39589770C}" type="pres">
      <dgm:prSet presAssocID="{42670F8F-AEF8-48DB-A134-455FC316555A}" presName="node" presStyleLbl="node1" presStyleIdx="2" presStyleCnt="4">
        <dgm:presLayoutVars>
          <dgm:bulletEnabled val="1"/>
        </dgm:presLayoutVars>
      </dgm:prSet>
      <dgm:spPr/>
      <dgm:t>
        <a:bodyPr/>
        <a:lstStyle/>
        <a:p>
          <a:endParaRPr lang="fr-FR"/>
        </a:p>
      </dgm:t>
    </dgm:pt>
    <dgm:pt modelId="{4C9C8C09-F87A-499C-BCE1-3B5519F30833}" type="pres">
      <dgm:prSet presAssocID="{3BF634CB-70BB-4E08-BE51-BF42763645EA}" presName="parTrans" presStyleLbl="sibTrans2D1" presStyleIdx="3" presStyleCnt="4"/>
      <dgm:spPr/>
      <dgm:t>
        <a:bodyPr/>
        <a:lstStyle/>
        <a:p>
          <a:endParaRPr lang="fr-FR"/>
        </a:p>
      </dgm:t>
    </dgm:pt>
    <dgm:pt modelId="{00D5980C-AEAA-451B-9306-846BD1ED3CC2}" type="pres">
      <dgm:prSet presAssocID="{3BF634CB-70BB-4E08-BE51-BF42763645EA}" presName="connectorText" presStyleLbl="sibTrans2D1" presStyleIdx="3" presStyleCnt="4"/>
      <dgm:spPr/>
      <dgm:t>
        <a:bodyPr/>
        <a:lstStyle/>
        <a:p>
          <a:endParaRPr lang="fr-FR"/>
        </a:p>
      </dgm:t>
    </dgm:pt>
    <dgm:pt modelId="{FBCB9A1A-F01D-4851-907F-3ECC91CEA46C}" type="pres">
      <dgm:prSet presAssocID="{EDA1F6E2-1BFB-4FB4-9E36-2269AA086057}" presName="node" presStyleLbl="node1" presStyleIdx="3" presStyleCnt="4">
        <dgm:presLayoutVars>
          <dgm:bulletEnabled val="1"/>
        </dgm:presLayoutVars>
      </dgm:prSet>
      <dgm:spPr/>
      <dgm:t>
        <a:bodyPr/>
        <a:lstStyle/>
        <a:p>
          <a:endParaRPr lang="fr-FR"/>
        </a:p>
      </dgm:t>
    </dgm:pt>
  </dgm:ptLst>
  <dgm:cxnLst>
    <dgm:cxn modelId="{2FAC04DA-B5DF-4FDC-B8DA-78F08C8FC635}" type="presOf" srcId="{1B7FAC7C-7C93-42E1-B7D7-B537A1C6BC91}" destId="{A5017C16-6C2F-45DE-99DE-E091FD69AC6B}" srcOrd="1" destOrd="0" presId="urn:microsoft.com/office/officeart/2005/8/layout/radial5"/>
    <dgm:cxn modelId="{B0A0870D-6741-49B0-B6A3-19241DD153C0}" type="presOf" srcId="{1D624829-534D-4750-9AA0-E61C32C2A77D}" destId="{C102C8C5-2DFE-4B88-B987-12F7B676631F}" srcOrd="1" destOrd="0" presId="urn:microsoft.com/office/officeart/2005/8/layout/radial5"/>
    <dgm:cxn modelId="{B7A7D8A1-F407-4583-BE76-50F06DAF7592}" type="presOf" srcId="{9AE2C0C1-2433-4EC5-A210-3432EDE8A4E4}" destId="{69690CB9-D74F-4FF3-B4EC-01F220EC7B73}" srcOrd="1" destOrd="0" presId="urn:microsoft.com/office/officeart/2005/8/layout/radial5"/>
    <dgm:cxn modelId="{C146AC1D-7974-484C-8576-F3004D029450}" srcId="{0680C5BC-C9A4-4054-BDB8-5D3F8E200446}" destId="{B2BDDB79-2EF3-4D57-9CB8-5431F6C4141C}" srcOrd="0" destOrd="0" parTransId="{1EFA1D75-3058-42BA-A9C6-0612A6B8B7BF}" sibTransId="{6A09BEA7-CB15-4320-AA1E-15FC8D0D6B2A}"/>
    <dgm:cxn modelId="{1DF296B3-DE4A-4D1F-BF13-9669521CEB91}" type="presOf" srcId="{9AE2C0C1-2433-4EC5-A210-3432EDE8A4E4}" destId="{CA5CDD6B-7CF3-4D35-870B-61A02262BA33}" srcOrd="0" destOrd="0" presId="urn:microsoft.com/office/officeart/2005/8/layout/radial5"/>
    <dgm:cxn modelId="{3FFCAD1D-91F4-4CFD-8645-A43D23699A1F}" srcId="{B2BDDB79-2EF3-4D57-9CB8-5431F6C4141C}" destId="{739C8C74-6361-40FA-A80E-1CE97FB6B892}" srcOrd="1" destOrd="0" parTransId="{1D624829-534D-4750-9AA0-E61C32C2A77D}" sibTransId="{C94EE9FD-DF3C-4D92-8A68-B8BC2B57F9A6}"/>
    <dgm:cxn modelId="{8C6AE810-EAF9-4801-81CB-D847DEA3201C}" srcId="{B2BDDB79-2EF3-4D57-9CB8-5431F6C4141C}" destId="{EDA1F6E2-1BFB-4FB4-9E36-2269AA086057}" srcOrd="3" destOrd="0" parTransId="{3BF634CB-70BB-4E08-BE51-BF42763645EA}" sibTransId="{CA7E4F2E-737D-49A6-BA56-4CE2AB1AC336}"/>
    <dgm:cxn modelId="{9E0D5039-D102-4440-9912-CC46498209CF}" type="presOf" srcId="{B82E1238-CE72-418D-9F9B-3C91F4C7E51E}" destId="{EAE0B41D-4D14-4EE6-A574-A1F7E4BE8099}" srcOrd="0" destOrd="0" presId="urn:microsoft.com/office/officeart/2005/8/layout/radial5"/>
    <dgm:cxn modelId="{5458A296-EDB2-40BF-8479-E7E4CB83A7B3}" type="presOf" srcId="{B2BDDB79-2EF3-4D57-9CB8-5431F6C4141C}" destId="{5A239B23-8CC2-478C-8903-F9F6E1B38375}" srcOrd="0" destOrd="0" presId="urn:microsoft.com/office/officeart/2005/8/layout/radial5"/>
    <dgm:cxn modelId="{ADAB3BC7-A26D-4015-B533-F1091868A40E}" srcId="{B2BDDB79-2EF3-4D57-9CB8-5431F6C4141C}" destId="{B82E1238-CE72-418D-9F9B-3C91F4C7E51E}" srcOrd="0" destOrd="0" parTransId="{1B7FAC7C-7C93-42E1-B7D7-B537A1C6BC91}" sibTransId="{115E648C-6A7C-49F1-BE9D-20D643B0D6EA}"/>
    <dgm:cxn modelId="{D800A9F4-7644-4561-A2DC-BDA28F1DCA69}" type="presOf" srcId="{1D624829-534D-4750-9AA0-E61C32C2A77D}" destId="{BD79B506-C2A7-4BF0-B4E4-4B9505DAFB0E}" srcOrd="0" destOrd="0" presId="urn:microsoft.com/office/officeart/2005/8/layout/radial5"/>
    <dgm:cxn modelId="{8E5E1A41-3AB4-4B65-9645-FA53AC8C5CE9}" type="presOf" srcId="{42670F8F-AEF8-48DB-A134-455FC316555A}" destId="{F3D32505-5092-4F01-BCBE-DCC39589770C}" srcOrd="0" destOrd="0" presId="urn:microsoft.com/office/officeart/2005/8/layout/radial5"/>
    <dgm:cxn modelId="{5FE499E1-636F-419E-B683-7BCD11FF8B1B}" type="presOf" srcId="{0680C5BC-C9A4-4054-BDB8-5D3F8E200446}" destId="{823370B5-677C-4C1E-A39F-366B2FB1EA3F}" srcOrd="0" destOrd="0" presId="urn:microsoft.com/office/officeart/2005/8/layout/radial5"/>
    <dgm:cxn modelId="{CEAB0EA2-1F7E-49CD-8250-02536BFB8E96}" type="presOf" srcId="{739C8C74-6361-40FA-A80E-1CE97FB6B892}" destId="{6A4A4CAA-5B10-4ADE-9B4C-C662FA91FE72}" srcOrd="0" destOrd="0" presId="urn:microsoft.com/office/officeart/2005/8/layout/radial5"/>
    <dgm:cxn modelId="{1B0DF4D3-4E02-4593-9C24-A6DB16671266}" type="presOf" srcId="{3BF634CB-70BB-4E08-BE51-BF42763645EA}" destId="{4C9C8C09-F87A-499C-BCE1-3B5519F30833}" srcOrd="0" destOrd="0" presId="urn:microsoft.com/office/officeart/2005/8/layout/radial5"/>
    <dgm:cxn modelId="{9208C841-FCB5-4842-B8F6-76338485ED3C}" type="presOf" srcId="{1B7FAC7C-7C93-42E1-B7D7-B537A1C6BC91}" destId="{FFEC1A7E-1B4F-4D2B-8D71-7D0A0F689971}" srcOrd="0" destOrd="0" presId="urn:microsoft.com/office/officeart/2005/8/layout/radial5"/>
    <dgm:cxn modelId="{9F97ED0F-02BA-4FAA-B3FA-C52190CB0C51}" srcId="{B2BDDB79-2EF3-4D57-9CB8-5431F6C4141C}" destId="{42670F8F-AEF8-48DB-A134-455FC316555A}" srcOrd="2" destOrd="0" parTransId="{9AE2C0C1-2433-4EC5-A210-3432EDE8A4E4}" sibTransId="{345E3940-6774-455E-A628-328D42B1BA73}"/>
    <dgm:cxn modelId="{FC19C1E8-4936-409E-84A0-280767B5ED00}" type="presOf" srcId="{3BF634CB-70BB-4E08-BE51-BF42763645EA}" destId="{00D5980C-AEAA-451B-9306-846BD1ED3CC2}" srcOrd="1" destOrd="0" presId="urn:microsoft.com/office/officeart/2005/8/layout/radial5"/>
    <dgm:cxn modelId="{D5C1A50D-61E4-49C6-B64F-254FF5EFE717}" type="presOf" srcId="{EDA1F6E2-1BFB-4FB4-9E36-2269AA086057}" destId="{FBCB9A1A-F01D-4851-907F-3ECC91CEA46C}" srcOrd="0" destOrd="0" presId="urn:microsoft.com/office/officeart/2005/8/layout/radial5"/>
    <dgm:cxn modelId="{B5AC4503-99E6-422D-8213-0BD291A85DD5}" type="presParOf" srcId="{823370B5-677C-4C1E-A39F-366B2FB1EA3F}" destId="{5A239B23-8CC2-478C-8903-F9F6E1B38375}" srcOrd="0" destOrd="0" presId="urn:microsoft.com/office/officeart/2005/8/layout/radial5"/>
    <dgm:cxn modelId="{DEB25FEE-47F5-42DA-8CFB-5B40552C8806}" type="presParOf" srcId="{823370B5-677C-4C1E-A39F-366B2FB1EA3F}" destId="{FFEC1A7E-1B4F-4D2B-8D71-7D0A0F689971}" srcOrd="1" destOrd="0" presId="urn:microsoft.com/office/officeart/2005/8/layout/radial5"/>
    <dgm:cxn modelId="{254ED774-9C03-4327-B048-EE29A1731069}" type="presParOf" srcId="{FFEC1A7E-1B4F-4D2B-8D71-7D0A0F689971}" destId="{A5017C16-6C2F-45DE-99DE-E091FD69AC6B}" srcOrd="0" destOrd="0" presId="urn:microsoft.com/office/officeart/2005/8/layout/radial5"/>
    <dgm:cxn modelId="{804F37FF-C337-4A38-BC63-EBF117338368}" type="presParOf" srcId="{823370B5-677C-4C1E-A39F-366B2FB1EA3F}" destId="{EAE0B41D-4D14-4EE6-A574-A1F7E4BE8099}" srcOrd="2" destOrd="0" presId="urn:microsoft.com/office/officeart/2005/8/layout/radial5"/>
    <dgm:cxn modelId="{15BCF84C-75CA-43B1-A4B0-6D302C25C7FB}" type="presParOf" srcId="{823370B5-677C-4C1E-A39F-366B2FB1EA3F}" destId="{BD79B506-C2A7-4BF0-B4E4-4B9505DAFB0E}" srcOrd="3" destOrd="0" presId="urn:microsoft.com/office/officeart/2005/8/layout/radial5"/>
    <dgm:cxn modelId="{2E301612-C417-4012-ABEA-5214BCFFF25C}" type="presParOf" srcId="{BD79B506-C2A7-4BF0-B4E4-4B9505DAFB0E}" destId="{C102C8C5-2DFE-4B88-B987-12F7B676631F}" srcOrd="0" destOrd="0" presId="urn:microsoft.com/office/officeart/2005/8/layout/radial5"/>
    <dgm:cxn modelId="{C7D0FF2F-A34D-49EA-9D4F-24B22E0ABDC3}" type="presParOf" srcId="{823370B5-677C-4C1E-A39F-366B2FB1EA3F}" destId="{6A4A4CAA-5B10-4ADE-9B4C-C662FA91FE72}" srcOrd="4" destOrd="0" presId="urn:microsoft.com/office/officeart/2005/8/layout/radial5"/>
    <dgm:cxn modelId="{1F21F3AB-8233-488F-874E-19C91FE86DB4}" type="presParOf" srcId="{823370B5-677C-4C1E-A39F-366B2FB1EA3F}" destId="{CA5CDD6B-7CF3-4D35-870B-61A02262BA33}" srcOrd="5" destOrd="0" presId="urn:microsoft.com/office/officeart/2005/8/layout/radial5"/>
    <dgm:cxn modelId="{C44A1BC8-0AE1-4A55-8DF4-3879D48D21E2}" type="presParOf" srcId="{CA5CDD6B-7CF3-4D35-870B-61A02262BA33}" destId="{69690CB9-D74F-4FF3-B4EC-01F220EC7B73}" srcOrd="0" destOrd="0" presId="urn:microsoft.com/office/officeart/2005/8/layout/radial5"/>
    <dgm:cxn modelId="{D52903B2-11DA-4323-9735-E11A684D3E23}" type="presParOf" srcId="{823370B5-677C-4C1E-A39F-366B2FB1EA3F}" destId="{F3D32505-5092-4F01-BCBE-DCC39589770C}" srcOrd="6" destOrd="0" presId="urn:microsoft.com/office/officeart/2005/8/layout/radial5"/>
    <dgm:cxn modelId="{56E61166-C5A6-4E50-BBAB-CF2E6ED2E7C9}" type="presParOf" srcId="{823370B5-677C-4C1E-A39F-366B2FB1EA3F}" destId="{4C9C8C09-F87A-499C-BCE1-3B5519F30833}" srcOrd="7" destOrd="0" presId="urn:microsoft.com/office/officeart/2005/8/layout/radial5"/>
    <dgm:cxn modelId="{0F4FBA87-874C-45EF-9474-DB26261634F3}" type="presParOf" srcId="{4C9C8C09-F87A-499C-BCE1-3B5519F30833}" destId="{00D5980C-AEAA-451B-9306-846BD1ED3CC2}" srcOrd="0" destOrd="0" presId="urn:microsoft.com/office/officeart/2005/8/layout/radial5"/>
    <dgm:cxn modelId="{F9081B84-A018-4CB7-BB2D-53D5C45FFF2F}" type="presParOf" srcId="{823370B5-677C-4C1E-A39F-366B2FB1EA3F}" destId="{FBCB9A1A-F01D-4851-907F-3ECC91CEA46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A8548-97A7-4903-9FC3-B912973B9D7F}">
      <dsp:nvSpPr>
        <dsp:cNvPr id="0" name=""/>
        <dsp:cNvSpPr/>
      </dsp:nvSpPr>
      <dsp:spPr>
        <a:xfrm rot="5400000">
          <a:off x="4051206" y="-2311066"/>
          <a:ext cx="1318083" cy="627473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Plus fort que la force</a:t>
          </a:r>
          <a:endParaRPr lang="fr-FR" sz="2200" kern="1200" dirty="0"/>
        </a:p>
        <a:p>
          <a:pPr marL="228600" lvl="1" indent="-228600" algn="l" defTabSz="977900">
            <a:lnSpc>
              <a:spcPct val="90000"/>
            </a:lnSpc>
            <a:spcBef>
              <a:spcPct val="0"/>
            </a:spcBef>
            <a:spcAft>
              <a:spcPct val="15000"/>
            </a:spcAft>
            <a:buChar char="••"/>
          </a:pPr>
          <a:r>
            <a:rPr lang="fr-FR" sz="2200" kern="1200" dirty="0" smtClean="0"/>
            <a:t>Matérialisme dialectique et </a:t>
          </a:r>
          <a:r>
            <a:rPr lang="fr-FR" sz="2200" kern="1200" dirty="0" err="1" smtClean="0"/>
            <a:t>unificationnisme</a:t>
          </a:r>
          <a:endParaRPr lang="fr-FR" sz="2200" kern="1200" dirty="0"/>
        </a:p>
      </dsp:txBody>
      <dsp:txXfrm rot="-5400000">
        <a:off x="1572883" y="231601"/>
        <a:ext cx="6210386" cy="1189395"/>
      </dsp:txXfrm>
    </dsp:sp>
    <dsp:sp modelId="{FD8E4BCA-B9F1-475F-81C5-68CCBF8127A9}">
      <dsp:nvSpPr>
        <dsp:cNvPr id="0" name=""/>
        <dsp:cNvSpPr/>
      </dsp:nvSpPr>
      <dsp:spPr>
        <a:xfrm>
          <a:off x="236" y="2496"/>
          <a:ext cx="1572647" cy="1647604"/>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1. </a:t>
          </a:r>
          <a:endParaRPr lang="fr-FR" sz="6500" kern="1200" dirty="0"/>
        </a:p>
      </dsp:txBody>
      <dsp:txXfrm>
        <a:off x="77006" y="79266"/>
        <a:ext cx="1419107" cy="1494064"/>
      </dsp:txXfrm>
    </dsp:sp>
    <dsp:sp modelId="{21A98891-4D4F-4FB2-918F-1D36DAAF5C64}">
      <dsp:nvSpPr>
        <dsp:cNvPr id="0" name=""/>
        <dsp:cNvSpPr/>
      </dsp:nvSpPr>
      <dsp:spPr>
        <a:xfrm rot="5400000">
          <a:off x="4088751" y="-543920"/>
          <a:ext cx="1318083" cy="6200408"/>
        </a:xfrm>
        <a:prstGeom prst="round2SameRect">
          <a:avLst/>
        </a:prstGeom>
        <a:solidFill>
          <a:schemeClr val="accent3">
            <a:tint val="40000"/>
            <a:alpha val="90000"/>
            <a:hueOff val="-2989586"/>
            <a:satOff val="-124"/>
            <a:lumOff val="435"/>
            <a:alphaOff val="0"/>
          </a:schemeClr>
        </a:solidFill>
        <a:ln w="9525" cap="flat" cmpd="sng" algn="ctr">
          <a:solidFill>
            <a:schemeClr val="accent3">
              <a:tint val="40000"/>
              <a:alpha val="90000"/>
              <a:hueOff val="-2989586"/>
              <a:satOff val="-124"/>
              <a:lumOff val="43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L’effort réfléchi : les sports d’adresse</a:t>
          </a:r>
          <a:endParaRPr lang="fr-FR" sz="2200" kern="1200" dirty="0"/>
        </a:p>
        <a:p>
          <a:pPr marL="228600" lvl="1" indent="-228600" algn="l" defTabSz="977900">
            <a:lnSpc>
              <a:spcPct val="90000"/>
            </a:lnSpc>
            <a:spcBef>
              <a:spcPct val="0"/>
            </a:spcBef>
            <a:spcAft>
              <a:spcPct val="15000"/>
            </a:spcAft>
            <a:buChar char="••"/>
          </a:pPr>
          <a:r>
            <a:rPr lang="fr-FR" sz="2200" kern="1200" dirty="0" smtClean="0"/>
            <a:t>L’attitude et le geste sportifs : interaction entre la pensée et la dépense</a:t>
          </a:r>
          <a:endParaRPr lang="fr-FR" sz="2200" kern="1200" dirty="0"/>
        </a:p>
      </dsp:txBody>
      <dsp:txXfrm rot="-5400000">
        <a:off x="1647589" y="1961586"/>
        <a:ext cx="6136064" cy="1189395"/>
      </dsp:txXfrm>
    </dsp:sp>
    <dsp:sp modelId="{9EB8FFCF-EA97-4403-A589-722263751E44}">
      <dsp:nvSpPr>
        <dsp:cNvPr id="0" name=""/>
        <dsp:cNvSpPr/>
      </dsp:nvSpPr>
      <dsp:spPr>
        <a:xfrm>
          <a:off x="236" y="1732481"/>
          <a:ext cx="1647352" cy="1647604"/>
        </a:xfrm>
        <a:prstGeom prst="roundRect">
          <a:avLst/>
        </a:prstGeom>
        <a:gradFill rotWithShape="0">
          <a:gsLst>
            <a:gs pos="0">
              <a:schemeClr val="accent3">
                <a:hueOff val="-2790486"/>
                <a:satOff val="-15286"/>
                <a:lumOff val="4706"/>
                <a:alphaOff val="0"/>
                <a:shade val="15000"/>
                <a:satMod val="180000"/>
              </a:schemeClr>
            </a:gs>
            <a:gs pos="50000">
              <a:schemeClr val="accent3">
                <a:hueOff val="-2790486"/>
                <a:satOff val="-15286"/>
                <a:lumOff val="4706"/>
                <a:alphaOff val="0"/>
                <a:shade val="45000"/>
                <a:satMod val="170000"/>
              </a:schemeClr>
            </a:gs>
            <a:gs pos="70000">
              <a:schemeClr val="accent3">
                <a:hueOff val="-2790486"/>
                <a:satOff val="-15286"/>
                <a:lumOff val="4706"/>
                <a:alphaOff val="0"/>
                <a:tint val="99000"/>
                <a:shade val="65000"/>
                <a:satMod val="155000"/>
              </a:schemeClr>
            </a:gs>
            <a:gs pos="100000">
              <a:schemeClr val="accent3">
                <a:hueOff val="-2790486"/>
                <a:satOff val="-15286"/>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2.</a:t>
          </a:r>
          <a:endParaRPr lang="fr-FR" sz="6500" kern="1200" dirty="0"/>
        </a:p>
      </dsp:txBody>
      <dsp:txXfrm>
        <a:off x="80653" y="1812898"/>
        <a:ext cx="1486518" cy="1486770"/>
      </dsp:txXfrm>
    </dsp:sp>
    <dsp:sp modelId="{1DB72863-363F-43E4-8835-BB67EB9A8D94}">
      <dsp:nvSpPr>
        <dsp:cNvPr id="0" name=""/>
        <dsp:cNvSpPr/>
      </dsp:nvSpPr>
      <dsp:spPr>
        <a:xfrm rot="5400000">
          <a:off x="4096785" y="1193460"/>
          <a:ext cx="1318083" cy="6185616"/>
        </a:xfrm>
        <a:prstGeom prst="round2SameRect">
          <a:avLst/>
        </a:prstGeom>
        <a:solidFill>
          <a:schemeClr val="accent3">
            <a:tint val="40000"/>
            <a:alpha val="90000"/>
            <a:hueOff val="-5979172"/>
            <a:satOff val="-247"/>
            <a:lumOff val="870"/>
            <a:alphaOff val="0"/>
          </a:schemeClr>
        </a:solidFill>
        <a:ln w="9525" cap="flat" cmpd="sng" algn="ctr">
          <a:solidFill>
            <a:schemeClr val="accent3">
              <a:tint val="40000"/>
              <a:alpha val="90000"/>
              <a:hueOff val="-5979172"/>
              <a:satOff val="-247"/>
              <a:lumOff val="87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200" kern="1200" dirty="0" err="1" smtClean="0"/>
            <a:t>Dynamis</a:t>
          </a:r>
          <a:r>
            <a:rPr lang="fr-FR" sz="2200" kern="1200" dirty="0" smtClean="0"/>
            <a:t>, </a:t>
          </a:r>
          <a:r>
            <a:rPr lang="fr-FR" sz="2200" kern="1200" dirty="0" err="1" smtClean="0"/>
            <a:t>energia</a:t>
          </a:r>
          <a:r>
            <a:rPr lang="fr-FR" sz="2200" kern="1200" dirty="0" smtClean="0"/>
            <a:t>, </a:t>
          </a:r>
          <a:r>
            <a:rPr lang="fr-FR" sz="2200" kern="1200" dirty="0" err="1" smtClean="0"/>
            <a:t>entelechia</a:t>
          </a:r>
          <a:endParaRPr lang="fr-FR" sz="2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fr-FR" sz="2200" kern="1200" dirty="0" err="1" smtClean="0"/>
            <a:t>Jeong</a:t>
          </a:r>
          <a:r>
            <a:rPr lang="fr-FR" sz="2200" kern="1200" dirty="0" smtClean="0"/>
            <a:t> </a:t>
          </a:r>
          <a:r>
            <a:rPr lang="fr-FR" sz="2200" kern="1200" dirty="0" err="1" smtClean="0"/>
            <a:t>Seong</a:t>
          </a:r>
          <a:endParaRPr lang="fr-FR" sz="2200" kern="1200" dirty="0"/>
        </a:p>
      </dsp:txBody>
      <dsp:txXfrm rot="-5400000">
        <a:off x="1663019" y="3691570"/>
        <a:ext cx="6121272" cy="1189395"/>
      </dsp:txXfrm>
    </dsp:sp>
    <dsp:sp modelId="{4EE7A6D7-D083-4C21-BDA1-27EEF828A53D}">
      <dsp:nvSpPr>
        <dsp:cNvPr id="0" name=""/>
        <dsp:cNvSpPr/>
      </dsp:nvSpPr>
      <dsp:spPr>
        <a:xfrm>
          <a:off x="236" y="3462466"/>
          <a:ext cx="1662783" cy="1647604"/>
        </a:xfrm>
        <a:prstGeom prst="roundRect">
          <a:avLst/>
        </a:prstGeom>
        <a:gradFill rotWithShape="0">
          <a:gsLst>
            <a:gs pos="0">
              <a:schemeClr val="accent3">
                <a:hueOff val="-5580973"/>
                <a:satOff val="-30571"/>
                <a:lumOff val="9412"/>
                <a:alphaOff val="0"/>
                <a:shade val="15000"/>
                <a:satMod val="180000"/>
              </a:schemeClr>
            </a:gs>
            <a:gs pos="50000">
              <a:schemeClr val="accent3">
                <a:hueOff val="-5580973"/>
                <a:satOff val="-30571"/>
                <a:lumOff val="9412"/>
                <a:alphaOff val="0"/>
                <a:shade val="45000"/>
                <a:satMod val="170000"/>
              </a:schemeClr>
            </a:gs>
            <a:gs pos="70000">
              <a:schemeClr val="accent3">
                <a:hueOff val="-5580973"/>
                <a:satOff val="-30571"/>
                <a:lumOff val="9412"/>
                <a:alphaOff val="0"/>
                <a:tint val="99000"/>
                <a:shade val="65000"/>
                <a:satMod val="155000"/>
              </a:schemeClr>
            </a:gs>
            <a:gs pos="100000">
              <a:schemeClr val="accent3">
                <a:hueOff val="-5580973"/>
                <a:satOff val="-30571"/>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3. </a:t>
          </a:r>
          <a:endParaRPr lang="fr-FR" sz="6500" kern="1200" dirty="0"/>
        </a:p>
      </dsp:txBody>
      <dsp:txXfrm>
        <a:off x="80665" y="3542895"/>
        <a:ext cx="1501925" cy="1486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93F7-3031-4811-91BC-396F2300C833}">
      <dsp:nvSpPr>
        <dsp:cNvPr id="0" name=""/>
        <dsp:cNvSpPr/>
      </dsp:nvSpPr>
      <dsp:spPr>
        <a:xfrm rot="5400000">
          <a:off x="2444345" y="-648658"/>
          <a:ext cx="1280954" cy="290336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Interrelation d’éléments antagonistes</a:t>
          </a:r>
          <a:endParaRPr lang="fr-FR" sz="2000" b="1" kern="1200" dirty="0"/>
        </a:p>
      </dsp:txBody>
      <dsp:txXfrm rot="-5400000">
        <a:off x="1633142" y="225076"/>
        <a:ext cx="2840831" cy="1155892"/>
      </dsp:txXfrm>
    </dsp:sp>
    <dsp:sp modelId="{AD1E1198-08B5-4EB2-8693-C819F5F35CE1}">
      <dsp:nvSpPr>
        <dsp:cNvPr id="0" name=""/>
        <dsp:cNvSpPr/>
      </dsp:nvSpPr>
      <dsp:spPr>
        <a:xfrm>
          <a:off x="0" y="2426"/>
          <a:ext cx="1633141" cy="160119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1 </a:t>
          </a:r>
          <a:endParaRPr lang="fr-FR" sz="6500" kern="1200" dirty="0"/>
        </a:p>
      </dsp:txBody>
      <dsp:txXfrm>
        <a:off x="78164" y="80590"/>
        <a:ext cx="1476813" cy="1444865"/>
      </dsp:txXfrm>
    </dsp:sp>
    <dsp:sp modelId="{969912BE-B05C-4374-B5E2-ABB543AB5998}">
      <dsp:nvSpPr>
        <dsp:cNvPr id="0" name=""/>
        <dsp:cNvSpPr/>
      </dsp:nvSpPr>
      <dsp:spPr>
        <a:xfrm rot="5400000">
          <a:off x="2444345" y="1032594"/>
          <a:ext cx="1280954" cy="2903362"/>
        </a:xfrm>
        <a:prstGeom prst="round2SameRect">
          <a:avLst/>
        </a:prstGeom>
        <a:solidFill>
          <a:schemeClr val="accent2">
            <a:tint val="40000"/>
            <a:alpha val="90000"/>
            <a:hueOff val="-4347535"/>
            <a:satOff val="-5071"/>
            <a:lumOff val="-846"/>
            <a:alphaOff val="0"/>
          </a:schemeClr>
        </a:solidFill>
        <a:ln w="9525" cap="flat" cmpd="sng" algn="ctr">
          <a:solidFill>
            <a:schemeClr val="accent2">
              <a:tint val="40000"/>
              <a:alpha val="90000"/>
              <a:hueOff val="-4347535"/>
              <a:satOff val="-5071"/>
              <a:lumOff val="-84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Passage brusque du quantitatif au qualitatif</a:t>
          </a:r>
          <a:endParaRPr lang="fr-FR" sz="2000" b="1" kern="1200" dirty="0"/>
        </a:p>
      </dsp:txBody>
      <dsp:txXfrm rot="-5400000">
        <a:off x="1633142" y="1906329"/>
        <a:ext cx="2840831" cy="1155892"/>
      </dsp:txXfrm>
    </dsp:sp>
    <dsp:sp modelId="{5175F082-7075-4C22-9790-78BFD7F60590}">
      <dsp:nvSpPr>
        <dsp:cNvPr id="0" name=""/>
        <dsp:cNvSpPr/>
      </dsp:nvSpPr>
      <dsp:spPr>
        <a:xfrm>
          <a:off x="0" y="1683678"/>
          <a:ext cx="1633141" cy="1601193"/>
        </a:xfrm>
        <a:prstGeom prst="roundRect">
          <a:avLst/>
        </a:prstGeom>
        <a:gradFill rotWithShape="0">
          <a:gsLst>
            <a:gs pos="0">
              <a:schemeClr val="accent2">
                <a:hueOff val="-4533601"/>
                <a:satOff val="2618"/>
                <a:lumOff val="-4804"/>
                <a:alphaOff val="0"/>
                <a:shade val="15000"/>
                <a:satMod val="180000"/>
              </a:schemeClr>
            </a:gs>
            <a:gs pos="50000">
              <a:schemeClr val="accent2">
                <a:hueOff val="-4533601"/>
                <a:satOff val="2618"/>
                <a:lumOff val="-4804"/>
                <a:alphaOff val="0"/>
                <a:shade val="45000"/>
                <a:satMod val="170000"/>
              </a:schemeClr>
            </a:gs>
            <a:gs pos="70000">
              <a:schemeClr val="accent2">
                <a:hueOff val="-4533601"/>
                <a:satOff val="2618"/>
                <a:lumOff val="-4804"/>
                <a:alphaOff val="0"/>
                <a:tint val="99000"/>
                <a:shade val="65000"/>
                <a:satMod val="155000"/>
              </a:schemeClr>
            </a:gs>
            <a:gs pos="100000">
              <a:schemeClr val="accent2">
                <a:hueOff val="-4533601"/>
                <a:satOff val="2618"/>
                <a:lumOff val="-480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2</a:t>
          </a:r>
          <a:endParaRPr lang="fr-FR" sz="6500" kern="1200" dirty="0"/>
        </a:p>
      </dsp:txBody>
      <dsp:txXfrm>
        <a:off x="78164" y="1761842"/>
        <a:ext cx="1476813" cy="1444865"/>
      </dsp:txXfrm>
    </dsp:sp>
    <dsp:sp modelId="{D43B9F2B-ACEF-4170-ABE7-AFB27F78451F}">
      <dsp:nvSpPr>
        <dsp:cNvPr id="0" name=""/>
        <dsp:cNvSpPr/>
      </dsp:nvSpPr>
      <dsp:spPr>
        <a:xfrm rot="5400000">
          <a:off x="2444345" y="2713847"/>
          <a:ext cx="1280954" cy="2903362"/>
        </a:xfrm>
        <a:prstGeom prst="round2SameRect">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Affirmation, négation, négation de la négation</a:t>
          </a:r>
          <a:endParaRPr lang="fr-FR" sz="2000" b="1" kern="1200" dirty="0"/>
        </a:p>
      </dsp:txBody>
      <dsp:txXfrm rot="-5400000">
        <a:off x="1633142" y="3587582"/>
        <a:ext cx="2840831" cy="1155892"/>
      </dsp:txXfrm>
    </dsp:sp>
    <dsp:sp modelId="{D2F89876-0F6B-4CAD-8C35-70AA758FD415}">
      <dsp:nvSpPr>
        <dsp:cNvPr id="0" name=""/>
        <dsp:cNvSpPr/>
      </dsp:nvSpPr>
      <dsp:spPr>
        <a:xfrm>
          <a:off x="0" y="3364931"/>
          <a:ext cx="1633141" cy="1601193"/>
        </a:xfrm>
        <a:prstGeom prst="roundRect">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3</a:t>
          </a:r>
          <a:endParaRPr lang="fr-FR" sz="6500" kern="1200" dirty="0"/>
        </a:p>
      </dsp:txBody>
      <dsp:txXfrm>
        <a:off x="78164" y="3443095"/>
        <a:ext cx="1476813" cy="1444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EE80B-0E33-4BC0-B140-DD5691AB24EC}">
      <dsp:nvSpPr>
        <dsp:cNvPr id="0" name=""/>
        <dsp:cNvSpPr/>
      </dsp:nvSpPr>
      <dsp:spPr>
        <a:xfrm>
          <a:off x="-6" y="0"/>
          <a:ext cx="6265329" cy="4275683"/>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6500" kern="1200" dirty="0"/>
        </a:p>
      </dsp:txBody>
      <dsp:txXfrm>
        <a:off x="917530" y="626159"/>
        <a:ext cx="4430257" cy="3023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EE80B-0E33-4BC0-B140-DD5691AB24EC}">
      <dsp:nvSpPr>
        <dsp:cNvPr id="0" name=""/>
        <dsp:cNvSpPr/>
      </dsp:nvSpPr>
      <dsp:spPr>
        <a:xfrm>
          <a:off x="-6" y="0"/>
          <a:ext cx="6265329" cy="4275683"/>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6500" kern="1200" dirty="0"/>
        </a:p>
      </dsp:txBody>
      <dsp:txXfrm>
        <a:off x="917530" y="626159"/>
        <a:ext cx="4430257" cy="3023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1924391" y="2743355"/>
          <a:ext cx="1371288" cy="1371288"/>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division</a:t>
          </a:r>
          <a:endParaRPr lang="fr-FR" sz="1600" kern="1200" dirty="0"/>
        </a:p>
      </dsp:txBody>
      <dsp:txXfrm>
        <a:off x="2125211" y="2944175"/>
        <a:ext cx="969648" cy="969648"/>
      </dsp:txXfrm>
    </dsp:sp>
    <dsp:sp modelId="{E9BC30DB-B1A3-4BD6-B4ED-F50E7D5BFC6C}">
      <dsp:nvSpPr>
        <dsp:cNvPr id="0" name=""/>
        <dsp:cNvSpPr/>
      </dsp:nvSpPr>
      <dsp:spPr>
        <a:xfrm rot="5376888">
          <a:off x="1933439" y="1893656"/>
          <a:ext cx="1336725" cy="621318"/>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026010" y="1924725"/>
        <a:ext cx="1150330" cy="372790"/>
      </dsp:txXfrm>
    </dsp:sp>
    <dsp:sp modelId="{1EF3E3E3-58BA-4C59-898A-E56638FA2C3F}">
      <dsp:nvSpPr>
        <dsp:cNvPr id="0" name=""/>
        <dsp:cNvSpPr/>
      </dsp:nvSpPr>
      <dsp:spPr>
        <a:xfrm>
          <a:off x="1907700" y="260644"/>
          <a:ext cx="1371288" cy="1371288"/>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Origine</a:t>
          </a:r>
          <a:endParaRPr lang="fr-FR" sz="2000" kern="1200" dirty="0"/>
        </a:p>
      </dsp:txBody>
      <dsp:txXfrm>
        <a:off x="2108520" y="461464"/>
        <a:ext cx="969648" cy="969648"/>
      </dsp:txXfrm>
    </dsp:sp>
    <dsp:sp modelId="{FFCF4589-B5D2-4CBB-853F-D272516F45AB}">
      <dsp:nvSpPr>
        <dsp:cNvPr id="0" name=""/>
        <dsp:cNvSpPr/>
      </dsp:nvSpPr>
      <dsp:spPr>
        <a:xfrm>
          <a:off x="3416703"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3416703" y="3289128"/>
        <a:ext cx="204089" cy="279742"/>
      </dsp:txXfrm>
    </dsp:sp>
    <dsp:sp modelId="{0B857392-8BDD-476C-A225-5A82F77CA9C6}">
      <dsp:nvSpPr>
        <dsp:cNvPr id="0" name=""/>
        <dsp:cNvSpPr/>
      </dsp:nvSpPr>
      <dsp:spPr>
        <a:xfrm>
          <a:off x="3845785" y="2743355"/>
          <a:ext cx="1371288" cy="1371288"/>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a:t>
          </a:r>
          <a:endParaRPr lang="fr-FR" sz="2000" kern="1200" dirty="0"/>
        </a:p>
      </dsp:txBody>
      <dsp:txXfrm>
        <a:off x="4046605" y="2944175"/>
        <a:ext cx="969648" cy="969648"/>
      </dsp:txXfrm>
    </dsp:sp>
    <dsp:sp modelId="{9FE86B5A-FCCE-45A1-B6FF-C24663469A01}">
      <dsp:nvSpPr>
        <dsp:cNvPr id="0" name=""/>
        <dsp:cNvSpPr/>
      </dsp:nvSpPr>
      <dsp:spPr>
        <a:xfrm rot="5421762">
          <a:off x="2100920" y="4495014"/>
          <a:ext cx="1001783"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2171298" y="4518328"/>
        <a:ext cx="861912" cy="279742"/>
      </dsp:txXfrm>
    </dsp:sp>
    <dsp:sp modelId="{0DAD39AB-7BEB-4946-AEE0-B22C2E1A658B}">
      <dsp:nvSpPr>
        <dsp:cNvPr id="0" name=""/>
        <dsp:cNvSpPr/>
      </dsp:nvSpPr>
      <dsp:spPr>
        <a:xfrm>
          <a:off x="1907703" y="5379570"/>
          <a:ext cx="1371288" cy="1371288"/>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union</a:t>
          </a:r>
          <a:endParaRPr lang="fr-FR" sz="2000" kern="1200" dirty="0"/>
        </a:p>
      </dsp:txBody>
      <dsp:txXfrm>
        <a:off x="2108523" y="5580390"/>
        <a:ext cx="969648" cy="969648"/>
      </dsp:txXfrm>
    </dsp:sp>
    <dsp:sp modelId="{4EF5F8E3-81E2-415F-9D7D-F030816CE298}">
      <dsp:nvSpPr>
        <dsp:cNvPr id="0" name=""/>
        <dsp:cNvSpPr/>
      </dsp:nvSpPr>
      <dsp:spPr>
        <a:xfrm rot="10800000">
          <a:off x="1511812"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1599278" y="3289128"/>
        <a:ext cx="204089" cy="279742"/>
      </dsp:txXfrm>
    </dsp:sp>
    <dsp:sp modelId="{36E309BA-D0BA-4598-9CB2-9EBC7778434C}">
      <dsp:nvSpPr>
        <dsp:cNvPr id="0" name=""/>
        <dsp:cNvSpPr/>
      </dsp:nvSpPr>
      <dsp:spPr>
        <a:xfrm>
          <a:off x="2997" y="2743355"/>
          <a:ext cx="1371288" cy="1371288"/>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Sujet</a:t>
          </a:r>
          <a:endParaRPr lang="fr-FR" sz="2000" kern="1200" dirty="0"/>
        </a:p>
      </dsp:txBody>
      <dsp:txXfrm>
        <a:off x="203817" y="2944175"/>
        <a:ext cx="969648" cy="969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1465517" y="1717545"/>
          <a:ext cx="885389" cy="88538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l</a:t>
          </a:r>
          <a:endParaRPr lang="fr-FR" sz="1100" kern="1200" dirty="0"/>
        </a:p>
      </dsp:txBody>
      <dsp:txXfrm>
        <a:off x="1595179" y="1847207"/>
        <a:ext cx="626065" cy="626065"/>
      </dsp:txXfrm>
    </dsp:sp>
    <dsp:sp modelId="{E9BC30DB-B1A3-4BD6-B4ED-F50E7D5BFC6C}">
      <dsp:nvSpPr>
        <dsp:cNvPr id="0" name=""/>
        <dsp:cNvSpPr/>
      </dsp:nvSpPr>
      <dsp:spPr>
        <a:xfrm rot="16200000">
          <a:off x="1813662" y="1393984"/>
          <a:ext cx="189099" cy="301032"/>
        </a:xfrm>
        <a:prstGeom prst="rightArrow">
          <a:avLst>
            <a:gd name="adj1" fmla="val 60000"/>
            <a:gd name="adj2" fmla="val 5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42027" y="1482555"/>
        <a:ext cx="132369" cy="180620"/>
      </dsp:txXfrm>
    </dsp:sp>
    <dsp:sp modelId="{1EF3E3E3-58BA-4C59-898A-E56638FA2C3F}">
      <dsp:nvSpPr>
        <dsp:cNvPr id="0" name=""/>
        <dsp:cNvSpPr/>
      </dsp:nvSpPr>
      <dsp:spPr>
        <a:xfrm>
          <a:off x="1354843" y="254015"/>
          <a:ext cx="1106737" cy="1106737"/>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origine</a:t>
          </a:r>
          <a:endParaRPr lang="fr-FR" sz="1700" kern="1200" dirty="0"/>
        </a:p>
      </dsp:txBody>
      <dsp:txXfrm>
        <a:off x="1516921" y="416093"/>
        <a:ext cx="782581" cy="782581"/>
      </dsp:txXfrm>
    </dsp:sp>
    <dsp:sp modelId="{FFCF4589-B5D2-4CBB-853F-D272516F45AB}">
      <dsp:nvSpPr>
        <dsp:cNvPr id="0" name=""/>
        <dsp:cNvSpPr/>
      </dsp:nvSpPr>
      <dsp:spPr>
        <a:xfrm>
          <a:off x="2429401" y="2009723"/>
          <a:ext cx="189099" cy="301032"/>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429401" y="2069929"/>
        <a:ext cx="132369" cy="180620"/>
      </dsp:txXfrm>
    </dsp:sp>
    <dsp:sp modelId="{0B857392-8BDD-476C-A225-5A82F77CA9C6}">
      <dsp:nvSpPr>
        <dsp:cNvPr id="0" name=""/>
        <dsp:cNvSpPr/>
      </dsp:nvSpPr>
      <dsp:spPr>
        <a:xfrm>
          <a:off x="2707698" y="1606871"/>
          <a:ext cx="1106737" cy="1106737"/>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Objet</a:t>
          </a:r>
          <a:endParaRPr lang="fr-FR" sz="1700" kern="1200" dirty="0"/>
        </a:p>
      </dsp:txBody>
      <dsp:txXfrm>
        <a:off x="2869776" y="1768949"/>
        <a:ext cx="782581" cy="782581"/>
      </dsp:txXfrm>
    </dsp:sp>
    <dsp:sp modelId="{9FE86B5A-FCCE-45A1-B6FF-C24663469A01}">
      <dsp:nvSpPr>
        <dsp:cNvPr id="0" name=""/>
        <dsp:cNvSpPr/>
      </dsp:nvSpPr>
      <dsp:spPr>
        <a:xfrm rot="5400000">
          <a:off x="1813662" y="2625462"/>
          <a:ext cx="189099" cy="301032"/>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42027" y="2657303"/>
        <a:ext cx="132369" cy="180620"/>
      </dsp:txXfrm>
    </dsp:sp>
    <dsp:sp modelId="{0DAD39AB-7BEB-4946-AEE0-B22C2E1A658B}">
      <dsp:nvSpPr>
        <dsp:cNvPr id="0" name=""/>
        <dsp:cNvSpPr/>
      </dsp:nvSpPr>
      <dsp:spPr>
        <a:xfrm>
          <a:off x="1354843" y="2959726"/>
          <a:ext cx="1106737" cy="1106737"/>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union</a:t>
          </a:r>
          <a:endParaRPr lang="fr-FR" sz="1700" kern="1200" dirty="0"/>
        </a:p>
      </dsp:txBody>
      <dsp:txXfrm>
        <a:off x="1516921" y="3121804"/>
        <a:ext cx="782581" cy="782581"/>
      </dsp:txXfrm>
    </dsp:sp>
    <dsp:sp modelId="{4EF5F8E3-81E2-415F-9D7D-F030816CE298}">
      <dsp:nvSpPr>
        <dsp:cNvPr id="0" name=""/>
        <dsp:cNvSpPr/>
      </dsp:nvSpPr>
      <dsp:spPr>
        <a:xfrm rot="10800000">
          <a:off x="1197923" y="2009723"/>
          <a:ext cx="189099" cy="301032"/>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254653" y="2069929"/>
        <a:ext cx="132369" cy="180620"/>
      </dsp:txXfrm>
    </dsp:sp>
    <dsp:sp modelId="{36E309BA-D0BA-4598-9CB2-9EBC7778434C}">
      <dsp:nvSpPr>
        <dsp:cNvPr id="0" name=""/>
        <dsp:cNvSpPr/>
      </dsp:nvSpPr>
      <dsp:spPr>
        <a:xfrm>
          <a:off x="1987" y="1606871"/>
          <a:ext cx="1106737" cy="1106737"/>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Sujet</a:t>
          </a:r>
          <a:endParaRPr lang="fr-FR" sz="1700" kern="1200" dirty="0"/>
        </a:p>
      </dsp:txBody>
      <dsp:txXfrm>
        <a:off x="164065" y="1768949"/>
        <a:ext cx="782581" cy="7825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49F6-9248-48AB-95F7-C6154D339F30}">
      <dsp:nvSpPr>
        <dsp:cNvPr id="0" name=""/>
        <dsp:cNvSpPr/>
      </dsp:nvSpPr>
      <dsp:spPr>
        <a:xfrm>
          <a:off x="2070581" y="2087015"/>
          <a:ext cx="1475460" cy="1475460"/>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Division</a:t>
          </a:r>
        </a:p>
        <a:p>
          <a:pPr lvl="0" algn="ctr" defTabSz="755650">
            <a:lnSpc>
              <a:spcPct val="90000"/>
            </a:lnSpc>
            <a:spcBef>
              <a:spcPct val="0"/>
            </a:spcBef>
            <a:spcAft>
              <a:spcPct val="35000"/>
            </a:spcAft>
          </a:pPr>
          <a:r>
            <a:rPr lang="fr-FR" sz="1700" kern="1200" dirty="0" smtClean="0"/>
            <a:t>(attitude)</a:t>
          </a:r>
          <a:endParaRPr lang="fr-FR" sz="1700" kern="1200" dirty="0"/>
        </a:p>
      </dsp:txBody>
      <dsp:txXfrm>
        <a:off x="2286657" y="2303091"/>
        <a:ext cx="1043308" cy="1043308"/>
      </dsp:txXfrm>
    </dsp:sp>
    <dsp:sp modelId="{64D5A8A7-678B-40E9-BDD9-6D4B66702F00}">
      <dsp:nvSpPr>
        <dsp:cNvPr id="0" name=""/>
        <dsp:cNvSpPr/>
      </dsp:nvSpPr>
      <dsp:spPr>
        <a:xfrm rot="16200000">
          <a:off x="2651459" y="1549117"/>
          <a:ext cx="313704" cy="501656"/>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698515" y="1696504"/>
        <a:ext cx="219593" cy="300994"/>
      </dsp:txXfrm>
    </dsp:sp>
    <dsp:sp modelId="{5FBCFC5F-709B-4334-8A21-31F90C4C5CDA}">
      <dsp:nvSpPr>
        <dsp:cNvPr id="0" name=""/>
        <dsp:cNvSpPr/>
      </dsp:nvSpPr>
      <dsp:spPr>
        <a:xfrm>
          <a:off x="2070581" y="19659"/>
          <a:ext cx="1475460" cy="1475460"/>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Origine</a:t>
          </a:r>
        </a:p>
        <a:p>
          <a:pPr lvl="0" algn="ctr" defTabSz="755650">
            <a:lnSpc>
              <a:spcPct val="90000"/>
            </a:lnSpc>
            <a:spcBef>
              <a:spcPct val="0"/>
            </a:spcBef>
            <a:spcAft>
              <a:spcPct val="35000"/>
            </a:spcAft>
          </a:pPr>
          <a:r>
            <a:rPr lang="fr-FR" sz="1700" kern="1200" dirty="0" smtClean="0"/>
            <a:t>(idée)</a:t>
          </a:r>
          <a:endParaRPr lang="fr-FR" sz="1700" kern="1200" dirty="0"/>
        </a:p>
      </dsp:txBody>
      <dsp:txXfrm>
        <a:off x="2286657" y="235735"/>
        <a:ext cx="1043308" cy="1043308"/>
      </dsp:txXfrm>
    </dsp:sp>
    <dsp:sp modelId="{D7B18DC0-3C34-4900-83FF-E91746EA5986}">
      <dsp:nvSpPr>
        <dsp:cNvPr id="0" name=""/>
        <dsp:cNvSpPr/>
      </dsp:nvSpPr>
      <dsp:spPr>
        <a:xfrm>
          <a:off x="3676259" y="2573917"/>
          <a:ext cx="313704" cy="501656"/>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676259" y="2674248"/>
        <a:ext cx="219593" cy="300994"/>
      </dsp:txXfrm>
    </dsp:sp>
    <dsp:sp modelId="{ECCD7C64-2BDA-4304-AA18-EAD8093BBB42}">
      <dsp:nvSpPr>
        <dsp:cNvPr id="0" name=""/>
        <dsp:cNvSpPr/>
      </dsp:nvSpPr>
      <dsp:spPr>
        <a:xfrm>
          <a:off x="4137937" y="2087015"/>
          <a:ext cx="1475460" cy="1475460"/>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Corps</a:t>
          </a:r>
          <a:endParaRPr lang="fr-FR" sz="1700" kern="1200" dirty="0"/>
        </a:p>
      </dsp:txBody>
      <dsp:txXfrm>
        <a:off x="4354013" y="2303091"/>
        <a:ext cx="1043308" cy="1043308"/>
      </dsp:txXfrm>
    </dsp:sp>
    <dsp:sp modelId="{FD29C1FF-EACA-4401-AE14-A20FBB285B80}">
      <dsp:nvSpPr>
        <dsp:cNvPr id="0" name=""/>
        <dsp:cNvSpPr/>
      </dsp:nvSpPr>
      <dsp:spPr>
        <a:xfrm rot="5400000">
          <a:off x="2651459" y="3598716"/>
          <a:ext cx="313704" cy="501656"/>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698515" y="3651992"/>
        <a:ext cx="219593" cy="300994"/>
      </dsp:txXfrm>
    </dsp:sp>
    <dsp:sp modelId="{ABE96A28-3441-446B-9785-49FEFC07D024}">
      <dsp:nvSpPr>
        <dsp:cNvPr id="0" name=""/>
        <dsp:cNvSpPr/>
      </dsp:nvSpPr>
      <dsp:spPr>
        <a:xfrm>
          <a:off x="2070581" y="4154371"/>
          <a:ext cx="1475460" cy="1475460"/>
        </a:xfrm>
        <a:prstGeom prst="ellipse">
          <a:avLst/>
        </a:prstGeom>
        <a:solidFill>
          <a:srgbClr val="008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Union</a:t>
          </a:r>
        </a:p>
        <a:p>
          <a:pPr lvl="0" algn="ctr" defTabSz="755650">
            <a:lnSpc>
              <a:spcPct val="90000"/>
            </a:lnSpc>
            <a:spcBef>
              <a:spcPct val="0"/>
            </a:spcBef>
            <a:spcAft>
              <a:spcPct val="35000"/>
            </a:spcAft>
          </a:pPr>
          <a:r>
            <a:rPr lang="fr-FR" sz="1700" kern="1200" dirty="0" smtClean="0"/>
            <a:t>(Geste)</a:t>
          </a:r>
          <a:endParaRPr lang="fr-FR" sz="1700" kern="1200" dirty="0"/>
        </a:p>
      </dsp:txBody>
      <dsp:txXfrm>
        <a:off x="2286657" y="4370447"/>
        <a:ext cx="1043308" cy="1043308"/>
      </dsp:txXfrm>
    </dsp:sp>
    <dsp:sp modelId="{0B3604A2-831F-474F-9521-8F787F7ADC1D}">
      <dsp:nvSpPr>
        <dsp:cNvPr id="0" name=""/>
        <dsp:cNvSpPr/>
      </dsp:nvSpPr>
      <dsp:spPr>
        <a:xfrm rot="10800000">
          <a:off x="1626660" y="2573917"/>
          <a:ext cx="313704" cy="501656"/>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720771" y="2674248"/>
        <a:ext cx="219593" cy="300994"/>
      </dsp:txXfrm>
    </dsp:sp>
    <dsp:sp modelId="{D7AC39B9-4E40-4021-BA1B-0EFABC1BFA5D}">
      <dsp:nvSpPr>
        <dsp:cNvPr id="0" name=""/>
        <dsp:cNvSpPr/>
      </dsp:nvSpPr>
      <dsp:spPr>
        <a:xfrm>
          <a:off x="3225" y="2087015"/>
          <a:ext cx="1475460" cy="1475460"/>
        </a:xfrm>
        <a:prstGeom prst="ellipse">
          <a:avLst/>
        </a:prstGeom>
        <a:solidFill>
          <a:srgbClr val="00B0F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Esprit</a:t>
          </a:r>
          <a:endParaRPr lang="fr-FR" sz="1700" kern="1200" dirty="0"/>
        </a:p>
      </dsp:txBody>
      <dsp:txXfrm>
        <a:off x="219301" y="2303091"/>
        <a:ext cx="1043308" cy="1043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9B23-8CC2-478C-8903-F9F6E1B38375}">
      <dsp:nvSpPr>
        <dsp:cNvPr id="0" name=""/>
        <dsp:cNvSpPr/>
      </dsp:nvSpPr>
      <dsp:spPr>
        <a:xfrm>
          <a:off x="1824791" y="2350086"/>
          <a:ext cx="1105090" cy="1105090"/>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Attitude</a:t>
          </a:r>
          <a:endParaRPr lang="fr-FR" sz="1500" kern="1200" dirty="0"/>
        </a:p>
      </dsp:txBody>
      <dsp:txXfrm>
        <a:off x="1986628" y="2511923"/>
        <a:ext cx="781416" cy="781416"/>
      </dsp:txXfrm>
    </dsp:sp>
    <dsp:sp modelId="{FFEC1A7E-1B4F-4D2B-8D71-7D0A0F689971}">
      <dsp:nvSpPr>
        <dsp:cNvPr id="0" name=""/>
        <dsp:cNvSpPr/>
      </dsp:nvSpPr>
      <dsp:spPr>
        <a:xfrm rot="16200000">
          <a:off x="2259128" y="1945879"/>
          <a:ext cx="236415" cy="375730"/>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294590" y="2056487"/>
        <a:ext cx="165491" cy="225438"/>
      </dsp:txXfrm>
    </dsp:sp>
    <dsp:sp modelId="{EAE0B41D-4D14-4EE6-A574-A1F7E4BE8099}">
      <dsp:nvSpPr>
        <dsp:cNvPr id="0" name=""/>
        <dsp:cNvSpPr/>
      </dsp:nvSpPr>
      <dsp:spPr>
        <a:xfrm>
          <a:off x="1690971" y="531291"/>
          <a:ext cx="1372729" cy="1372729"/>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Origine</a:t>
          </a:r>
        </a:p>
        <a:p>
          <a:pPr lvl="0" algn="ctr" defTabSz="666750">
            <a:lnSpc>
              <a:spcPct val="90000"/>
            </a:lnSpc>
            <a:spcBef>
              <a:spcPct val="0"/>
            </a:spcBef>
            <a:spcAft>
              <a:spcPct val="35000"/>
            </a:spcAft>
          </a:pPr>
          <a:r>
            <a:rPr lang="fr-FR" sz="1500" kern="1200" dirty="0" smtClean="0"/>
            <a:t>Image</a:t>
          </a:r>
        </a:p>
        <a:p>
          <a:pPr lvl="0" algn="ctr" defTabSz="666750">
            <a:lnSpc>
              <a:spcPct val="90000"/>
            </a:lnSpc>
            <a:spcBef>
              <a:spcPct val="0"/>
            </a:spcBef>
            <a:spcAft>
              <a:spcPct val="35000"/>
            </a:spcAft>
          </a:pPr>
          <a:r>
            <a:rPr lang="fr-FR" sz="1500" kern="1200" dirty="0" smtClean="0"/>
            <a:t>plan</a:t>
          </a:r>
          <a:endParaRPr lang="fr-FR" sz="1500" kern="1200" dirty="0"/>
        </a:p>
      </dsp:txBody>
      <dsp:txXfrm>
        <a:off x="1892003" y="732323"/>
        <a:ext cx="970665" cy="970665"/>
      </dsp:txXfrm>
    </dsp:sp>
    <dsp:sp modelId="{BD79B506-C2A7-4BF0-B4E4-4B9505DAFB0E}">
      <dsp:nvSpPr>
        <dsp:cNvPr id="0" name=""/>
        <dsp:cNvSpPr/>
      </dsp:nvSpPr>
      <dsp:spPr>
        <a:xfrm>
          <a:off x="3028016" y="2714766"/>
          <a:ext cx="236415" cy="375730"/>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028016" y="2789912"/>
        <a:ext cx="165491" cy="225438"/>
      </dsp:txXfrm>
    </dsp:sp>
    <dsp:sp modelId="{6A4A4CAA-5B10-4ADE-9B4C-C662FA91FE72}">
      <dsp:nvSpPr>
        <dsp:cNvPr id="0" name=""/>
        <dsp:cNvSpPr/>
      </dsp:nvSpPr>
      <dsp:spPr>
        <a:xfrm>
          <a:off x="3375948" y="2216267"/>
          <a:ext cx="1372729" cy="1372729"/>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Corps</a:t>
          </a:r>
          <a:endParaRPr lang="fr-FR" sz="1500" kern="1200" dirty="0"/>
        </a:p>
      </dsp:txBody>
      <dsp:txXfrm>
        <a:off x="3576980" y="2417299"/>
        <a:ext cx="970665" cy="970665"/>
      </dsp:txXfrm>
    </dsp:sp>
    <dsp:sp modelId="{CA5CDD6B-7CF3-4D35-870B-61A02262BA33}">
      <dsp:nvSpPr>
        <dsp:cNvPr id="0" name=""/>
        <dsp:cNvSpPr/>
      </dsp:nvSpPr>
      <dsp:spPr>
        <a:xfrm rot="5400000">
          <a:off x="2259128" y="3483654"/>
          <a:ext cx="236415" cy="375730"/>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294590" y="3523338"/>
        <a:ext cx="165491" cy="225438"/>
      </dsp:txXfrm>
    </dsp:sp>
    <dsp:sp modelId="{F3D32505-5092-4F01-BCBE-DCC39589770C}">
      <dsp:nvSpPr>
        <dsp:cNvPr id="0" name=""/>
        <dsp:cNvSpPr/>
      </dsp:nvSpPr>
      <dsp:spPr>
        <a:xfrm>
          <a:off x="1690971" y="3901243"/>
          <a:ext cx="1372729" cy="1372729"/>
        </a:xfrm>
        <a:prstGeom prst="ellipse">
          <a:avLst/>
        </a:prstGeom>
        <a:solidFill>
          <a:srgbClr val="008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 Geste parfait »</a:t>
          </a:r>
          <a:endParaRPr lang="fr-FR" sz="1500" kern="1200" dirty="0"/>
        </a:p>
      </dsp:txBody>
      <dsp:txXfrm>
        <a:off x="1892003" y="4102275"/>
        <a:ext cx="970665" cy="970665"/>
      </dsp:txXfrm>
    </dsp:sp>
    <dsp:sp modelId="{4C9C8C09-F87A-499C-BCE1-3B5519F30833}">
      <dsp:nvSpPr>
        <dsp:cNvPr id="0" name=""/>
        <dsp:cNvSpPr/>
      </dsp:nvSpPr>
      <dsp:spPr>
        <a:xfrm rot="10800000">
          <a:off x="1490241" y="2714766"/>
          <a:ext cx="236415" cy="375730"/>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561165" y="2789912"/>
        <a:ext cx="165491" cy="225438"/>
      </dsp:txXfrm>
    </dsp:sp>
    <dsp:sp modelId="{FBCB9A1A-F01D-4851-907F-3ECC91CEA46C}">
      <dsp:nvSpPr>
        <dsp:cNvPr id="0" name=""/>
        <dsp:cNvSpPr/>
      </dsp:nvSpPr>
      <dsp:spPr>
        <a:xfrm>
          <a:off x="5995" y="2216267"/>
          <a:ext cx="1372729" cy="1372729"/>
        </a:xfrm>
        <a:prstGeom prst="ellipse">
          <a:avLst/>
        </a:prstGeom>
        <a:solidFill>
          <a:srgbClr val="00B0F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070C0"/>
              </a:solidFill>
              <a:latin typeface="Arial Narrow" pitchFamily="34" charset="0"/>
            </a:rPr>
            <a:t>Esprit</a:t>
          </a:r>
          <a:endParaRPr lang="fr-FR" sz="1500" b="1" kern="1200" dirty="0">
            <a:solidFill>
              <a:srgbClr val="0070C0"/>
            </a:solidFill>
            <a:latin typeface="Arial Narrow" pitchFamily="34" charset="0"/>
          </a:endParaRPr>
        </a:p>
      </dsp:txBody>
      <dsp:txXfrm>
        <a:off x="207027" y="2417299"/>
        <a:ext cx="970665" cy="9706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380867-4941-4112-AF51-8E732B680988}" type="datetimeFigureOut">
              <a:rPr lang="fr-FR" smtClean="0"/>
              <a:t>05/06/2014</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B82549-5580-4554-8023-EDC14D12A2AB}"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05/06/2014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555810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4380867-4941-4112-AF51-8E732B680988}" type="datetimeFigureOut">
              <a:rPr lang="fr-FR" smtClean="0"/>
              <a:t>05/06/2014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380867-4941-4112-AF51-8E732B680988}" type="datetimeFigureOut">
              <a:rPr lang="fr-FR" smtClean="0"/>
              <a:t>05/06/2014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80867-4941-4112-AF51-8E732B680988}" type="datetimeFigureOut">
              <a:rPr lang="fr-FR" smtClean="0"/>
              <a:t>05/06/2014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380867-4941-4112-AF51-8E732B680988}" type="datetimeFigureOut">
              <a:rPr lang="fr-FR" smtClean="0"/>
              <a:t>05/06/2014</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B82549-5580-4554-8023-EDC14D12A2A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ethist.lautre.net/img_urss/expansion_communisme.jpg"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lefigaro.fr/actualite-france/2011/04/29/01016-20110429ARTFIG00712-les-details-de-la-beatification-de-jean-paul-ii.php" TargetMode="External"/><Relationship Id="rId1" Type="http://schemas.openxmlformats.org/officeDocument/2006/relationships/slideLayout" Target="../slideLayouts/slideLayout2.xml"/><Relationship Id="rId6" Type="http://schemas.openxmlformats.org/officeDocument/2006/relationships/hyperlink" Target="http://www.hrad.cz/en/president-of-the-cr/former-presidents/vaclav-havel.shtml" TargetMode="External"/><Relationship Id="rId5" Type="http://schemas.openxmlformats.org/officeDocument/2006/relationships/image" Target="../media/image18.jpeg"/><Relationship Id="rId4" Type="http://schemas.openxmlformats.org/officeDocument/2006/relationships/hyperlink" Target="http://www.mole24.it/2014/03/10/i-miei-concittadini-storie-di-cittadinanze-onorarie-a-torin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esencyclopedie.wikia.com/wiki/Fichier:Poussin.jpg"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644008" y="0"/>
            <a:ext cx="3456384" cy="1872993"/>
          </a:xfrm>
        </p:spPr>
        <p:txBody>
          <a:bodyPr>
            <a:normAutofit/>
          </a:bodyPr>
          <a:lstStyle/>
          <a:p>
            <a:r>
              <a:rPr lang="fr-FR" sz="2400" dirty="0" smtClean="0"/>
              <a:t>Parole Donnée N° 189</a:t>
            </a:r>
            <a:br>
              <a:rPr lang="fr-FR" sz="2400" dirty="0" smtClean="0"/>
            </a:br>
            <a:r>
              <a:rPr lang="fr-FR" sz="2400" dirty="0" smtClean="0"/>
              <a:t>Mercredi 7 mai 2014</a:t>
            </a:r>
            <a:endParaRPr lang="fr-FR" sz="2400" dirty="0"/>
          </a:p>
        </p:txBody>
      </p:sp>
      <p:sp>
        <p:nvSpPr>
          <p:cNvPr id="5" name="Sous-titre 4"/>
          <p:cNvSpPr>
            <a:spLocks noGrp="1"/>
          </p:cNvSpPr>
          <p:nvPr>
            <p:ph type="subTitle" idx="1"/>
          </p:nvPr>
        </p:nvSpPr>
        <p:spPr>
          <a:xfrm>
            <a:off x="4644008" y="5589240"/>
            <a:ext cx="3600400" cy="478211"/>
          </a:xfrm>
        </p:spPr>
        <p:txBody>
          <a:bodyPr>
            <a:normAutofit/>
          </a:bodyPr>
          <a:lstStyle/>
          <a:p>
            <a:r>
              <a:rPr lang="fr-FR" sz="2000" b="1" dirty="0" smtClean="0"/>
              <a:t>Les semaines de l’Energie</a:t>
            </a:r>
            <a:endParaRPr lang="fr-FR" sz="2000" b="1"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t="-60"/>
          <a:stretch/>
        </p:blipFill>
        <p:spPr>
          <a:xfrm>
            <a:off x="179512" y="77125"/>
            <a:ext cx="4248472" cy="6153000"/>
          </a:xfrm>
          <a:prstGeom prst="rect">
            <a:avLst/>
          </a:prstGeom>
        </p:spPr>
      </p:pic>
    </p:spTree>
    <p:extLst>
      <p:ext uri="{BB962C8B-B14F-4D97-AF65-F5344CB8AC3E}">
        <p14:creationId xmlns:p14="http://schemas.microsoft.com/office/powerpoint/2010/main" val="41496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35272"/>
            <a:ext cx="3424344" cy="655960"/>
          </a:xfrm>
        </p:spPr>
        <p:txBody>
          <a:bodyPr>
            <a:normAutofit fontScale="90000"/>
          </a:bodyPr>
          <a:lstStyle/>
          <a:p>
            <a:r>
              <a:rPr lang="fr-FR" dirty="0" smtClean="0"/>
              <a:t>Résolutions</a:t>
            </a:r>
            <a:endParaRPr lang="fr-FR" dirty="0"/>
          </a:p>
        </p:txBody>
      </p:sp>
      <p:sp>
        <p:nvSpPr>
          <p:cNvPr id="3" name="Espace réservé du contenu 2"/>
          <p:cNvSpPr>
            <a:spLocks noGrp="1"/>
          </p:cNvSpPr>
          <p:nvPr>
            <p:ph idx="1"/>
          </p:nvPr>
        </p:nvSpPr>
        <p:spPr>
          <a:xfrm>
            <a:off x="467544" y="692696"/>
            <a:ext cx="8208912" cy="5832648"/>
          </a:xfrm>
        </p:spPr>
        <p:txBody>
          <a:bodyPr>
            <a:normAutofit fontScale="92500"/>
          </a:bodyPr>
          <a:lstStyle/>
          <a:p>
            <a:r>
              <a:rPr lang="fr-FR" dirty="0" smtClean="0">
                <a:latin typeface="Arial Narrow" pitchFamily="34" charset="0"/>
              </a:rPr>
              <a:t>Les gisements de matière grise sont nombreux en France et la créativité est là, mais souvent mal utilisée. Comment </a:t>
            </a:r>
            <a:r>
              <a:rPr lang="fr-FR" dirty="0" smtClean="0">
                <a:latin typeface="Arial Narrow" pitchFamily="34" charset="0"/>
              </a:rPr>
              <a:t>la </a:t>
            </a:r>
            <a:r>
              <a:rPr lang="fr-FR" dirty="0" smtClean="0">
                <a:latin typeface="Arial Narrow" pitchFamily="34" charset="0"/>
              </a:rPr>
              <a:t>mettre en action. </a:t>
            </a:r>
            <a:r>
              <a:rPr lang="fr-FR" dirty="0" smtClean="0">
                <a:latin typeface="Arial Narrow" pitchFamily="34" charset="0"/>
              </a:rPr>
              <a:t>Souvent inventif, l’individu </a:t>
            </a:r>
            <a:r>
              <a:rPr lang="fr-FR" dirty="0" smtClean="0">
                <a:latin typeface="Arial Narrow" pitchFamily="34" charset="0"/>
              </a:rPr>
              <a:t>français </a:t>
            </a:r>
            <a:r>
              <a:rPr lang="fr-FR" dirty="0" smtClean="0">
                <a:latin typeface="Arial Narrow" pitchFamily="34" charset="0"/>
              </a:rPr>
              <a:t>manque </a:t>
            </a:r>
            <a:r>
              <a:rPr lang="fr-FR" dirty="0" smtClean="0">
                <a:latin typeface="Arial Narrow" pitchFamily="34" charset="0"/>
              </a:rPr>
              <a:t>d’esprit d’’équipe. Nos voisins allemands envient notre créativité, mais sont plus </a:t>
            </a:r>
            <a:r>
              <a:rPr lang="fr-FR" dirty="0" smtClean="0">
                <a:latin typeface="Arial Narrow" pitchFamily="34" charset="0"/>
              </a:rPr>
              <a:t>collectifs.</a:t>
            </a:r>
            <a:endParaRPr lang="fr-FR" dirty="0" smtClean="0">
              <a:latin typeface="Arial Narrow" pitchFamily="34" charset="0"/>
            </a:endParaRPr>
          </a:p>
          <a:p>
            <a:r>
              <a:rPr lang="fr-FR" dirty="0" smtClean="0">
                <a:latin typeface="Arial Narrow" pitchFamily="34" charset="0"/>
              </a:rPr>
              <a:t>Notre système éducatif, </a:t>
            </a:r>
            <a:r>
              <a:rPr lang="fr-FR" dirty="0" smtClean="0">
                <a:latin typeface="Arial Narrow" pitchFamily="34" charset="0"/>
              </a:rPr>
              <a:t>trop magistral, </a:t>
            </a:r>
            <a:r>
              <a:rPr lang="fr-FR" dirty="0" smtClean="0">
                <a:latin typeface="Arial Narrow" pitchFamily="34" charset="0"/>
              </a:rPr>
              <a:t>responsabilise </a:t>
            </a:r>
            <a:r>
              <a:rPr lang="fr-FR" dirty="0" smtClean="0">
                <a:latin typeface="Arial Narrow" pitchFamily="34" charset="0"/>
              </a:rPr>
              <a:t>peu les personnes, pour qu’elles deviennent autonomes. Bachotage. </a:t>
            </a:r>
            <a:r>
              <a:rPr lang="fr-FR" dirty="0" smtClean="0">
                <a:latin typeface="Arial Narrow" pitchFamily="34" charset="0"/>
              </a:rPr>
              <a:t>Un</a:t>
            </a:r>
            <a:r>
              <a:rPr lang="fr-FR" dirty="0" smtClean="0">
                <a:latin typeface="Arial Narrow" pitchFamily="34" charset="0"/>
              </a:rPr>
              <a:t> </a:t>
            </a:r>
            <a:r>
              <a:rPr lang="fr-FR" dirty="0" smtClean="0">
                <a:latin typeface="Arial Narrow" pitchFamily="34" charset="0"/>
              </a:rPr>
              <a:t>directeur de l’Institut Heinrich Heine trouvait les jeunes français brillants, mais pas assez </a:t>
            </a:r>
            <a:r>
              <a:rPr lang="fr-FR" dirty="0" smtClean="0">
                <a:latin typeface="Arial Narrow" pitchFamily="34" charset="0"/>
              </a:rPr>
              <a:t>autonomes.</a:t>
            </a:r>
            <a:endParaRPr lang="fr-FR" dirty="0" smtClean="0">
              <a:latin typeface="Arial Narrow" pitchFamily="34" charset="0"/>
            </a:endParaRPr>
          </a:p>
          <a:p>
            <a:r>
              <a:rPr lang="fr-FR" dirty="0" smtClean="0">
                <a:latin typeface="Arial Narrow" pitchFamily="34" charset="0"/>
              </a:rPr>
              <a:t>Parmi les blocages intellectuels, il y a notre esprit trop critique. A force de critiquer, on n’arrive à rien. </a:t>
            </a:r>
            <a:r>
              <a:rPr lang="fr-FR" dirty="0" smtClean="0">
                <a:latin typeface="Arial Narrow" pitchFamily="34" charset="0"/>
              </a:rPr>
              <a:t>Trop d’avis divergents =&gt; </a:t>
            </a:r>
            <a:r>
              <a:rPr lang="fr-FR" dirty="0" smtClean="0">
                <a:latin typeface="Arial Narrow" pitchFamily="34" charset="0"/>
              </a:rPr>
              <a:t>pas de consensus </a:t>
            </a:r>
          </a:p>
          <a:p>
            <a:r>
              <a:rPr lang="fr-FR" dirty="0" smtClean="0">
                <a:latin typeface="Arial Narrow" pitchFamily="34" charset="0"/>
              </a:rPr>
              <a:t>La centralisation excessive et l’excès de contrôle entraînent paralysie et gaspillage (mille-feuille territorial, trop de contrôle tatillon, Etat décide tout. </a:t>
            </a:r>
          </a:p>
          <a:p>
            <a:r>
              <a:rPr lang="fr-FR" dirty="0" smtClean="0">
                <a:latin typeface="Arial Narrow" pitchFamily="34" charset="0"/>
              </a:rPr>
              <a:t>Le potentiel maritime de la France est énorme (côte, territoires d’outre-mer). Pourquoi est-il si peu et si mal exploité</a:t>
            </a:r>
            <a:r>
              <a:rPr lang="fr-FR" dirty="0">
                <a:latin typeface="Arial Narrow" pitchFamily="34" charset="0"/>
              </a:rPr>
              <a:t> </a:t>
            </a:r>
            <a:r>
              <a:rPr lang="fr-FR" dirty="0" smtClean="0">
                <a:latin typeface="Arial Narrow" pitchFamily="34" charset="0"/>
              </a:rPr>
              <a:t>? Voir diapo </a:t>
            </a:r>
            <a:r>
              <a:rPr lang="fr-FR" dirty="0" smtClean="0">
                <a:latin typeface="Arial Narrow" pitchFamily="34" charset="0"/>
              </a:rPr>
              <a:t>suivante</a:t>
            </a:r>
            <a:endParaRPr lang="fr-FR" dirty="0" smtClean="0">
              <a:latin typeface="Arial Narrow" pitchFamily="34" charset="0"/>
            </a:endParaRPr>
          </a:p>
        </p:txBody>
      </p:sp>
    </p:spTree>
    <p:extLst>
      <p:ext uri="{BB962C8B-B14F-4D97-AF65-F5344CB8AC3E}">
        <p14:creationId xmlns:p14="http://schemas.microsoft.com/office/powerpoint/2010/main" val="354394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4465" y="0"/>
            <a:ext cx="3597936" cy="593304"/>
          </a:xfrm>
        </p:spPr>
        <p:txBody>
          <a:bodyPr>
            <a:normAutofit/>
          </a:bodyPr>
          <a:lstStyle/>
          <a:p>
            <a:pPr algn="ctr"/>
            <a:r>
              <a:rPr lang="fr-FR" sz="1600" b="1" dirty="0" smtClean="0"/>
              <a:t>La France a tourné le dos à la </a:t>
            </a:r>
            <a:r>
              <a:rPr lang="fr-FR" sz="1600" b="1" dirty="0" smtClean="0"/>
              <a:t>mer</a:t>
            </a:r>
            <a:br>
              <a:rPr lang="fr-FR" sz="1600" b="1" dirty="0" smtClean="0"/>
            </a:br>
            <a:r>
              <a:rPr lang="fr-FR" sz="1600" b="1" dirty="0" smtClean="0"/>
              <a:t>Christian Bucher</a:t>
            </a:r>
            <a:endParaRPr lang="fr-FR" sz="1600" b="1" dirty="0"/>
          </a:p>
        </p:txBody>
      </p:sp>
      <p:sp>
        <p:nvSpPr>
          <p:cNvPr id="4" name="Rectangle 3"/>
          <p:cNvSpPr/>
          <p:nvPr/>
        </p:nvSpPr>
        <p:spPr>
          <a:xfrm>
            <a:off x="470009" y="6287434"/>
            <a:ext cx="8208912" cy="33855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1600" dirty="0" smtClean="0"/>
              <a:t>Extraits de www.histoire.ac-versailles.fr/IMG/pdf/le_grennelle_de_la_mer-2.pdf</a:t>
            </a:r>
            <a:endParaRPr lang="fr-FR" sz="1600" dirty="0"/>
          </a:p>
        </p:txBody>
      </p:sp>
      <p:pic>
        <p:nvPicPr>
          <p:cNvPr id="1025" name="Picture 1" descr="Le Vieil homme qui tourne le dos à la m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0009" y="752765"/>
            <a:ext cx="8208912" cy="3153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6457" y="752765"/>
            <a:ext cx="4522463" cy="3323987"/>
          </a:xfrm>
          <a:prstGeom prst="rect">
            <a:avLst/>
          </a:prstGeom>
        </p:spPr>
        <p:txBody>
          <a:bodyPr wrap="square">
            <a:spAutoFit/>
          </a:bodyPr>
          <a:lstStyle/>
          <a:p>
            <a:r>
              <a:rPr lang="fr-FR" sz="2400" dirty="0" smtClean="0">
                <a:latin typeface="Bodoni MT Condensed" pitchFamily="18" charset="0"/>
              </a:rPr>
              <a:t>La  France</a:t>
            </a:r>
            <a:r>
              <a:rPr lang="fr-FR" sz="2400" dirty="0">
                <a:latin typeface="Bodoni MT Condensed" pitchFamily="18" charset="0"/>
              </a:rPr>
              <a:t>,  bien  que  dotée  de  Plusieurs  façades  maritimes,  ne  possède  pas  de  politique  digne  de  ce  nom.  Les  affaires  liées  à  la  mer  ne  relèvent pas d’un ministère mais de 11, même si un secrétariat général de la mer a été créé. Au total,  la  place  de  la  mer  est  sous  dimensionnée  par  rapport  aux  enjeux  régionaux,  nationaux  et  internationaux. </a:t>
            </a:r>
          </a:p>
          <a:p>
            <a:endParaRPr lang="fr-FR" dirty="0"/>
          </a:p>
        </p:txBody>
      </p:sp>
      <p:sp>
        <p:nvSpPr>
          <p:cNvPr id="6" name="Rectangle 5"/>
          <p:cNvSpPr/>
          <p:nvPr/>
        </p:nvSpPr>
        <p:spPr>
          <a:xfrm>
            <a:off x="462595" y="6614278"/>
            <a:ext cx="8228151" cy="2769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1200" dirty="0"/>
              <a:t>www.huffingtonpost.fr/christian-buchet/10-raisons-detre-optimistes-grace-a-la-mer_b_4678947.html</a:t>
            </a:r>
          </a:p>
        </p:txBody>
      </p:sp>
      <p:sp>
        <p:nvSpPr>
          <p:cNvPr id="9" name="Espace réservé du contenu 2"/>
          <p:cNvSpPr>
            <a:spLocks noGrp="1"/>
          </p:cNvSpPr>
          <p:nvPr>
            <p:ph idx="1"/>
          </p:nvPr>
        </p:nvSpPr>
        <p:spPr>
          <a:xfrm>
            <a:off x="470009" y="3789040"/>
            <a:ext cx="8134439" cy="2667671"/>
          </a:xfrm>
        </p:spPr>
        <p:txBody>
          <a:bodyPr>
            <a:normAutofit fontScale="55000" lnSpcReduction="20000"/>
          </a:bodyPr>
          <a:lstStyle/>
          <a:p>
            <a:pPr marL="68580" indent="0">
              <a:buNone/>
            </a:pPr>
            <a:endParaRPr lang="fr-FR" sz="1100" dirty="0" smtClean="0">
              <a:latin typeface="Bodoni MT Condensed" pitchFamily="18" charset="0"/>
            </a:endParaRPr>
          </a:p>
          <a:p>
            <a:pPr marL="68580" indent="0">
              <a:buNone/>
            </a:pPr>
            <a:r>
              <a:rPr lang="fr-FR" sz="3800" b="1" dirty="0" smtClean="0">
                <a:latin typeface="Bodoni MT Condensed" pitchFamily="18" charset="0"/>
              </a:rPr>
              <a:t>Les atouts du domaine maritime français. </a:t>
            </a:r>
            <a:endParaRPr lang="fr-FR" sz="3800" b="1" dirty="0">
              <a:latin typeface="Bodoni MT Condensed" pitchFamily="18" charset="0"/>
            </a:endParaRPr>
          </a:p>
          <a:p>
            <a:endParaRPr lang="fr-FR" sz="700" dirty="0">
              <a:latin typeface="Bodoni MT Condensed" pitchFamily="18" charset="0"/>
            </a:endParaRPr>
          </a:p>
          <a:p>
            <a:pPr marL="68580" indent="0">
              <a:buNone/>
            </a:pPr>
            <a:r>
              <a:rPr lang="fr-FR" sz="3300" dirty="0">
                <a:latin typeface="Bodoni MT Condensed" pitchFamily="18" charset="0"/>
              </a:rPr>
              <a:t>Pourtant</a:t>
            </a:r>
            <a:r>
              <a:rPr lang="fr-FR" sz="3300" dirty="0" smtClean="0">
                <a:latin typeface="Bodoni MT Condensed" pitchFamily="18" charset="0"/>
              </a:rPr>
              <a:t>, </a:t>
            </a:r>
            <a:r>
              <a:rPr lang="fr-FR" sz="3300" dirty="0" smtClean="0">
                <a:latin typeface="Bodoni MT Condensed" pitchFamily="18" charset="0"/>
              </a:rPr>
              <a:t>la France possède des atouts exceptionnels. Elle est merveilleusement  située,  à  l’interface  de  plusieurs  façades  maritimes  et  au  croisement  de    grandes  routes  </a:t>
            </a:r>
            <a:r>
              <a:rPr lang="fr-FR" sz="3300" dirty="0" smtClean="0">
                <a:latin typeface="Bodoni MT Condensed" pitchFamily="18" charset="0"/>
              </a:rPr>
              <a:t>commerciales.  </a:t>
            </a:r>
            <a:r>
              <a:rPr lang="fr-FR" sz="3300" dirty="0" smtClean="0">
                <a:latin typeface="Bodoni MT Condensed" pitchFamily="18" charset="0"/>
              </a:rPr>
              <a:t>Grâce aux accords de </a:t>
            </a:r>
            <a:r>
              <a:rPr lang="fr-FR" sz="3300" dirty="0" err="1" smtClean="0">
                <a:latin typeface="Bodoni MT Condensed" pitchFamily="18" charset="0"/>
              </a:rPr>
              <a:t>Montego</a:t>
            </a:r>
            <a:r>
              <a:rPr lang="fr-FR" sz="3300" dirty="0" smtClean="0">
                <a:latin typeface="Bodoni MT Condensed" pitchFamily="18" charset="0"/>
              </a:rPr>
              <a:t> </a:t>
            </a:r>
            <a:r>
              <a:rPr lang="fr-FR" sz="3300" dirty="0" err="1" smtClean="0">
                <a:latin typeface="Bodoni MT Condensed" pitchFamily="18" charset="0"/>
              </a:rPr>
              <a:t>Bay</a:t>
            </a:r>
            <a:r>
              <a:rPr lang="fr-FR" sz="3300" dirty="0" smtClean="0">
                <a:latin typeface="Bodoni MT Condensed" pitchFamily="18" charset="0"/>
              </a:rPr>
              <a:t>, elle dispose d’une immense ZEE. Au total, son espace maritime avec  l’outre mer </a:t>
            </a:r>
            <a:r>
              <a:rPr lang="fr-FR" sz="3300" dirty="0" smtClean="0">
                <a:latin typeface="Bodoni MT Condensed" pitchFamily="18" charset="0"/>
              </a:rPr>
              <a:t>s’étend  </a:t>
            </a:r>
            <a:r>
              <a:rPr lang="fr-FR" sz="3300" dirty="0" smtClean="0">
                <a:latin typeface="Bodoni MT Condensed" pitchFamily="18" charset="0"/>
              </a:rPr>
              <a:t>sur  plus   de  11 millions  </a:t>
            </a:r>
            <a:r>
              <a:rPr lang="fr-FR" sz="3300" dirty="0">
                <a:latin typeface="Bodoni MT Condensed" pitchFamily="18" charset="0"/>
              </a:rPr>
              <a:t>km2</a:t>
            </a:r>
            <a:r>
              <a:rPr lang="fr-FR" sz="3300" dirty="0" smtClean="0">
                <a:latin typeface="Bodoni MT Condensed" pitchFamily="18" charset="0"/>
              </a:rPr>
              <a:t>,  ce  qui  en  fait  le  second  domaine mondial après celui des Etats Unis.  Ce domaine maritime recèle des potentialités </a:t>
            </a:r>
            <a:r>
              <a:rPr lang="fr-FR" sz="3300" dirty="0" smtClean="0">
                <a:latin typeface="Bodoni MT Condensed" pitchFamily="18" charset="0"/>
              </a:rPr>
              <a:t>immenses</a:t>
            </a:r>
            <a:r>
              <a:rPr lang="fr-FR" sz="3300" dirty="0" smtClean="0">
                <a:latin typeface="Bodoni MT Condensed" pitchFamily="18" charset="0"/>
              </a:rPr>
              <a:t>. Si la France parvient à  sauvegarder son patrimoine de la mer, elle pourra compter alors sur d’importantes ressources pour une  exploitation  durable  de  ces  ressources  </a:t>
            </a:r>
            <a:r>
              <a:rPr lang="fr-FR" sz="3300" dirty="0">
                <a:latin typeface="Bodoni MT Condensed" pitchFamily="18" charset="0"/>
              </a:rPr>
              <a:t>maritimes</a:t>
            </a:r>
            <a:r>
              <a:rPr lang="fr-FR" sz="3300" dirty="0" smtClean="0">
                <a:latin typeface="Bodoni MT Condensed" pitchFamily="18" charset="0"/>
              </a:rPr>
              <a:t>.  Cela  permettra  ainsi  de  réconcilier  développement  durable  et  croissance  économique  car  de  nombreux  gisements  d’activités  innovantes,  tels  que  la  </a:t>
            </a:r>
            <a:r>
              <a:rPr lang="fr-FR" sz="3300" dirty="0">
                <a:latin typeface="Bodoni MT Condensed" pitchFamily="18" charset="0"/>
              </a:rPr>
              <a:t>pharmacologie</a:t>
            </a:r>
            <a:r>
              <a:rPr lang="fr-FR" sz="3300" dirty="0" smtClean="0">
                <a:latin typeface="Bodoni MT Condensed" pitchFamily="18" charset="0"/>
              </a:rPr>
              <a:t>, les énergies  marines peuvent  se  développer à  partir  d’une  exploitation raisonnée de la mer.</a:t>
            </a:r>
            <a:endParaRPr lang="fr-FR" sz="3300" dirty="0">
              <a:latin typeface="Bodoni MT Condensed" pitchFamily="18" charset="0"/>
            </a:endParaRPr>
          </a:p>
        </p:txBody>
      </p:sp>
      <p:sp>
        <p:nvSpPr>
          <p:cNvPr id="8" name="Rectangle 7"/>
          <p:cNvSpPr/>
          <p:nvPr/>
        </p:nvSpPr>
        <p:spPr>
          <a:xfrm>
            <a:off x="505630" y="774381"/>
            <a:ext cx="2626210" cy="3046988"/>
          </a:xfrm>
          <a:prstGeom prst="rect">
            <a:avLst/>
          </a:prstGeom>
        </p:spPr>
        <p:txBody>
          <a:bodyPr wrap="square">
            <a:spAutoFit/>
          </a:bodyPr>
          <a:lstStyle/>
          <a:p>
            <a:r>
              <a:rPr lang="fr-FR" sz="2400" dirty="0">
                <a:latin typeface="Bodoni MT Condensed" pitchFamily="18" charset="0"/>
              </a:rPr>
              <a:t>Pour des raisons historiques la France a tourné le dos à la </a:t>
            </a:r>
            <a:r>
              <a:rPr lang="fr-FR" sz="2400" dirty="0" smtClean="0">
                <a:latin typeface="Bodoni MT Condensed" pitchFamily="18" charset="0"/>
              </a:rPr>
              <a:t>mer</a:t>
            </a:r>
            <a:r>
              <a:rPr lang="fr-FR" sz="2400" dirty="0">
                <a:latin typeface="Bodoni MT Condensed" pitchFamily="18" charset="0"/>
              </a:rPr>
              <a:t>.</a:t>
            </a:r>
            <a:r>
              <a:rPr lang="fr-FR" sz="2400" dirty="0" smtClean="0">
                <a:latin typeface="Bodoni MT Condensed" pitchFamily="18" charset="0"/>
              </a:rPr>
              <a:t> </a:t>
            </a:r>
            <a:r>
              <a:rPr lang="fr-FR" sz="2400" dirty="0">
                <a:latin typeface="Bodoni MT Condensed" pitchFamily="18" charset="0"/>
              </a:rPr>
              <a:t>Se définissant comme une puissance continentale, </a:t>
            </a:r>
            <a:r>
              <a:rPr lang="fr-FR" sz="2400" dirty="0" smtClean="0">
                <a:latin typeface="Bodoni MT Condensed" pitchFamily="18" charset="0"/>
              </a:rPr>
              <a:t>elle ne </a:t>
            </a:r>
            <a:r>
              <a:rPr lang="fr-FR" sz="2400" dirty="0">
                <a:latin typeface="Bodoni MT Condensed" pitchFamily="18" charset="0"/>
              </a:rPr>
              <a:t>s’est jamais donné les  moyens de se doter d’une vraie politique de la mer</a:t>
            </a:r>
            <a:endParaRPr lang="fr-FR" sz="2400" dirty="0"/>
          </a:p>
        </p:txBody>
      </p:sp>
    </p:spTree>
    <p:extLst>
      <p:ext uri="{BB962C8B-B14F-4D97-AF65-F5344CB8AC3E}">
        <p14:creationId xmlns:p14="http://schemas.microsoft.com/office/powerpoint/2010/main" val="288442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5301208"/>
            <a:ext cx="8686800" cy="1095600"/>
          </a:xfrm>
        </p:spPr>
        <p:txBody>
          <a:bodyPr/>
          <a:lstStyle/>
          <a:p>
            <a:r>
              <a:rPr lang="fr-FR" dirty="0" smtClean="0">
                <a:solidFill>
                  <a:srgbClr val="002060"/>
                </a:solidFill>
              </a:rPr>
              <a:t>Exposé de Laurent </a:t>
            </a:r>
            <a:r>
              <a:rPr lang="fr-FR" dirty="0" err="1" smtClean="0">
                <a:solidFill>
                  <a:srgbClr val="002060"/>
                </a:solidFill>
              </a:rPr>
              <a:t>Ladouce</a:t>
            </a:r>
            <a:endParaRPr lang="fr-FR" dirty="0">
              <a:solidFill>
                <a:srgbClr val="002060"/>
              </a:solidFill>
            </a:endParaRPr>
          </a:p>
        </p:txBody>
      </p:sp>
      <p:sp>
        <p:nvSpPr>
          <p:cNvPr id="5" name="Espace réservé du texte 4"/>
          <p:cNvSpPr>
            <a:spLocks noGrp="1"/>
          </p:cNvSpPr>
          <p:nvPr>
            <p:ph type="body" idx="1"/>
          </p:nvPr>
        </p:nvSpPr>
        <p:spPr>
          <a:xfrm>
            <a:off x="3635896" y="3169665"/>
            <a:ext cx="5508104" cy="639762"/>
          </a:xfrm>
        </p:spPr>
        <p:txBody>
          <a:bodyPr>
            <a:noAutofit/>
          </a:bodyPr>
          <a:lstStyle/>
          <a:p>
            <a:r>
              <a:rPr lang="fr-FR" sz="4000" dirty="0" smtClean="0">
                <a:solidFill>
                  <a:srgbClr val="FF0000">
                    <a:alpha val="81000"/>
                  </a:srgbClr>
                </a:solidFill>
              </a:rPr>
              <a:t>Deuxième Partie</a:t>
            </a:r>
            <a:endParaRPr lang="fr-FR" sz="4000" dirty="0">
              <a:solidFill>
                <a:srgbClr val="FF0000">
                  <a:alpha val="81000"/>
                </a:srgbClr>
              </a:solidFill>
            </a:endParaRP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528" y="1988202"/>
            <a:ext cx="3312368" cy="3669746"/>
          </a:xfrm>
          <a:prstGeom prst="rect">
            <a:avLst/>
          </a:prstGeom>
        </p:spPr>
      </p:pic>
    </p:spTree>
    <p:extLst>
      <p:ext uri="{BB962C8B-B14F-4D97-AF65-F5344CB8AC3E}">
        <p14:creationId xmlns:p14="http://schemas.microsoft.com/office/powerpoint/2010/main" val="25619678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46132138"/>
              </p:ext>
            </p:extLst>
          </p:nvPr>
        </p:nvGraphicFramePr>
        <p:xfrm>
          <a:off x="611560" y="1124744"/>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6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027664"/>
            <a:ext cx="7312658" cy="1143000"/>
          </a:xfrm>
        </p:spPr>
        <p:style>
          <a:lnRef idx="0">
            <a:schemeClr val="accent3"/>
          </a:lnRef>
          <a:fillRef idx="3">
            <a:schemeClr val="accent3"/>
          </a:fillRef>
          <a:effectRef idx="3">
            <a:schemeClr val="accent3"/>
          </a:effectRef>
          <a:fontRef idx="minor">
            <a:schemeClr val="lt1"/>
          </a:fontRef>
        </p:style>
        <p:txBody>
          <a:bodyPr/>
          <a:lstStyle/>
          <a:p>
            <a:r>
              <a:rPr lang="fr-FR" dirty="0" smtClean="0"/>
              <a:t>Plus fort que la force</a:t>
            </a:r>
            <a:endParaRPr lang="fr-FR" dirty="0"/>
          </a:p>
        </p:txBody>
      </p:sp>
      <p:sp>
        <p:nvSpPr>
          <p:cNvPr id="3" name="Espace réservé du contenu 2"/>
          <p:cNvSpPr>
            <a:spLocks noGrp="1"/>
          </p:cNvSpPr>
          <p:nvPr>
            <p:ph idx="1"/>
          </p:nvPr>
        </p:nvSpPr>
        <p:spPr>
          <a:xfrm>
            <a:off x="755576" y="2323653"/>
            <a:ext cx="7272808" cy="529284"/>
          </a:xfrm>
        </p:spPr>
        <p:style>
          <a:lnRef idx="1">
            <a:schemeClr val="accent3"/>
          </a:lnRef>
          <a:fillRef idx="2">
            <a:schemeClr val="accent3"/>
          </a:fillRef>
          <a:effectRef idx="1">
            <a:schemeClr val="accent3"/>
          </a:effectRef>
          <a:fontRef idx="minor">
            <a:schemeClr val="dk1"/>
          </a:fontRef>
        </p:style>
        <p:txBody>
          <a:bodyPr/>
          <a:lstStyle/>
          <a:p>
            <a:pPr lvl="0"/>
            <a:r>
              <a:rPr lang="fr-FR" dirty="0"/>
              <a:t>Matérialisme dialectique et </a:t>
            </a:r>
            <a:r>
              <a:rPr lang="fr-FR" dirty="0" err="1"/>
              <a:t>unificationnisme</a:t>
            </a:r>
            <a:endParaRPr lang="fr-FR" dirty="0"/>
          </a:p>
          <a:p>
            <a:pPr marL="68580" indent="0">
              <a:buNone/>
            </a:pPr>
            <a:endParaRPr lang="fr-FR" dirty="0"/>
          </a:p>
        </p:txBody>
      </p:sp>
    </p:spTree>
    <p:extLst>
      <p:ext uri="{BB962C8B-B14F-4D97-AF65-F5344CB8AC3E}">
        <p14:creationId xmlns:p14="http://schemas.microsoft.com/office/powerpoint/2010/main" val="149802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55976" y="764704"/>
            <a:ext cx="4320480" cy="5760640"/>
          </a:xfrm>
        </p:spPr>
        <p:txBody>
          <a:bodyPr>
            <a:normAutofit fontScale="92500" lnSpcReduction="10000"/>
          </a:bodyPr>
          <a:lstStyle/>
          <a:p>
            <a:r>
              <a:rPr lang="fr-FR" b="1" dirty="0" smtClean="0"/>
              <a:t>Grandeur de l’être humain : son travail, surtout le travail manuel, la production matérielle.</a:t>
            </a:r>
          </a:p>
          <a:p>
            <a:r>
              <a:rPr lang="fr-FR" b="1" dirty="0"/>
              <a:t>T</a:t>
            </a:r>
            <a:r>
              <a:rPr lang="fr-FR" b="1" dirty="0" smtClean="0"/>
              <a:t>ravail </a:t>
            </a:r>
            <a:r>
              <a:rPr lang="fr-FR" b="1" dirty="0"/>
              <a:t>humain </a:t>
            </a:r>
            <a:r>
              <a:rPr lang="fr-FR" b="1" dirty="0" smtClean="0"/>
              <a:t>= force</a:t>
            </a:r>
            <a:r>
              <a:rPr lang="fr-FR" b="1" dirty="0"/>
              <a:t>, </a:t>
            </a:r>
            <a:r>
              <a:rPr lang="fr-FR" b="1" dirty="0" smtClean="0"/>
              <a:t>héroïsme presque militaire, quantité produite (stakhanovisme). Créer une société spartiate, une grande usine de paysans, ouvriers et soldats (camarades). </a:t>
            </a:r>
            <a:endParaRPr lang="fr-FR" b="1" dirty="0"/>
          </a:p>
          <a:p>
            <a:r>
              <a:rPr lang="fr-FR" b="1" dirty="0"/>
              <a:t>T</a:t>
            </a:r>
            <a:r>
              <a:rPr lang="fr-FR" b="1" dirty="0" smtClean="0"/>
              <a:t>ravail humain anobli par le collectivisme </a:t>
            </a:r>
            <a:r>
              <a:rPr lang="fr-FR" b="1" dirty="0" smtClean="0"/>
              <a:t>(les masses)</a:t>
            </a:r>
            <a:endParaRPr lang="fr-FR" b="1" dirty="0" smtClean="0"/>
          </a:p>
          <a:p>
            <a:r>
              <a:rPr lang="fr-FR" b="1" dirty="0" smtClean="0"/>
              <a:t>triomphante </a:t>
            </a:r>
            <a:r>
              <a:rPr lang="fr-FR" b="1" dirty="0" smtClean="0"/>
              <a:t>pendant </a:t>
            </a:r>
            <a:r>
              <a:rPr lang="fr-FR" b="1" dirty="0" smtClean="0"/>
              <a:t>des décennies, ce</a:t>
            </a:r>
            <a:r>
              <a:rPr lang="fr-FR" b="1" dirty="0" smtClean="0"/>
              <a:t>tte </a:t>
            </a:r>
            <a:r>
              <a:rPr lang="fr-FR" b="1" dirty="0"/>
              <a:t>idéologie </a:t>
            </a:r>
            <a:r>
              <a:rPr lang="fr-FR" b="1" dirty="0" smtClean="0"/>
              <a:t>s’effondra. </a:t>
            </a:r>
            <a:r>
              <a:rPr lang="fr-FR" b="1" dirty="0" smtClean="0"/>
              <a:t>Pourquoi ?</a:t>
            </a:r>
          </a:p>
        </p:txBody>
      </p:sp>
      <p:pic>
        <p:nvPicPr>
          <p:cNvPr id="5122" name="Picture 2" descr="http://3.bp.blogspot.com/-I9n3lpnKQ9Q/TiaTshVALkI/AAAAAAAACyY/WjuLOnCGbZU/s250/220px-Worker_and_Kolkhoz_Woman%25282%2529.jpe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8971" y="453561"/>
            <a:ext cx="2614647" cy="31578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tudiolum.com/wang/ww2/paris1937/007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971" y="3789040"/>
            <a:ext cx="4268269" cy="2811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4008" y="37110"/>
            <a:ext cx="3539752" cy="523220"/>
          </a:xfrm>
          <a:prstGeom prst="rect">
            <a:avLst/>
          </a:prstGeom>
        </p:spPr>
        <p:txBody>
          <a:bodyPr wrap="none">
            <a:spAutoFit/>
          </a:bodyPr>
          <a:lstStyle/>
          <a:p>
            <a:r>
              <a:rPr lang="fr-FR" sz="2800" dirty="0">
                <a:solidFill>
                  <a:schemeClr val="bg1"/>
                </a:solidFill>
              </a:rPr>
              <a:t>Marxisme et travail </a:t>
            </a:r>
          </a:p>
        </p:txBody>
      </p:sp>
      <p:pic>
        <p:nvPicPr>
          <p:cNvPr id="7" name="Image 6" descr="https://farm9.staticflickr.com/8154/7622118328_57ccd6f1b9_z.jpg"/>
          <p:cNvPicPr/>
          <p:nvPr/>
        </p:nvPicPr>
        <p:blipFill rotWithShape="1">
          <a:blip r:embed="rId4" cstate="email">
            <a:extLst>
              <a:ext uri="{28A0092B-C50C-407E-A947-70E740481C1C}">
                <a14:useLocalDpi xmlns:a14="http://schemas.microsoft.com/office/drawing/2010/main"/>
              </a:ext>
            </a:extLst>
          </a:blip>
          <a:srcRect/>
          <a:stretch/>
        </p:blipFill>
        <p:spPr bwMode="auto">
          <a:xfrm>
            <a:off x="2195736" y="707937"/>
            <a:ext cx="2046658" cy="2649055"/>
          </a:xfrm>
          <a:prstGeom prst="rect">
            <a:avLst/>
          </a:prstGeom>
          <a:noFill/>
          <a:ln>
            <a:noFill/>
          </a:ln>
        </p:spPr>
      </p:pic>
      <p:cxnSp>
        <p:nvCxnSpPr>
          <p:cNvPr id="6" name="Connecteur droit avec flèche 5"/>
          <p:cNvCxnSpPr/>
          <p:nvPr/>
        </p:nvCxnSpPr>
        <p:spPr>
          <a:xfrm>
            <a:off x="1560190" y="3356992"/>
            <a:ext cx="1913434" cy="11521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210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7" y="-171400"/>
            <a:ext cx="4467767" cy="720080"/>
          </a:xfrm>
        </p:spPr>
        <p:txBody>
          <a:bodyPr>
            <a:noAutofit/>
          </a:bodyPr>
          <a:lstStyle/>
          <a:p>
            <a:r>
              <a:rPr lang="fr-FR" sz="2800" dirty="0" smtClean="0"/>
              <a:t>Années  1970-1980</a:t>
            </a:r>
            <a:endParaRPr lang="fr-FR" sz="2800" dirty="0"/>
          </a:p>
        </p:txBody>
      </p:sp>
      <p:sp>
        <p:nvSpPr>
          <p:cNvPr id="3" name="Espace réservé du contenu 2"/>
          <p:cNvSpPr>
            <a:spLocks noGrp="1"/>
          </p:cNvSpPr>
          <p:nvPr>
            <p:ph idx="1"/>
          </p:nvPr>
        </p:nvSpPr>
        <p:spPr>
          <a:xfrm>
            <a:off x="467544" y="692696"/>
            <a:ext cx="8208912" cy="5256584"/>
          </a:xfrm>
        </p:spPr>
        <p:style>
          <a:lnRef idx="1">
            <a:schemeClr val="accent5"/>
          </a:lnRef>
          <a:fillRef idx="2">
            <a:schemeClr val="accent5"/>
          </a:fillRef>
          <a:effectRef idx="1">
            <a:schemeClr val="accent5"/>
          </a:effectRef>
          <a:fontRef idx="minor">
            <a:schemeClr val="dk1"/>
          </a:fontRef>
        </p:style>
        <p:txBody>
          <a:bodyPr>
            <a:normAutofit/>
          </a:bodyPr>
          <a:lstStyle/>
          <a:p>
            <a:r>
              <a:rPr lang="fr-FR" dirty="0" smtClean="0"/>
              <a:t>URSS, plus grand territoire du monde, armée la plus puissante. Dispose d’un « bloc soviétique » solide.</a:t>
            </a:r>
          </a:p>
          <a:p>
            <a:r>
              <a:rPr lang="fr-FR" dirty="0" smtClean="0"/>
              <a:t>Chine, population la plus nombreuse (« masses populaires »)</a:t>
            </a:r>
          </a:p>
          <a:p>
            <a:r>
              <a:rPr lang="fr-FR" dirty="0" smtClean="0"/>
              <a:t>Révolutions marxistes dans des pays du tiers-monde souvent riches en matières premières stratégiques</a:t>
            </a:r>
          </a:p>
          <a:p>
            <a:r>
              <a:rPr lang="fr-FR" dirty="0" smtClean="0"/>
              <a:t>Discours marxiste triomphal et conquérant, monde libre sur la défensive</a:t>
            </a:r>
          </a:p>
          <a:p>
            <a:r>
              <a:rPr lang="fr-FR" dirty="0" smtClean="0"/>
              <a:t>Le plus fort, le plus nombreux, le mieux armé va l’emporter à l’usure ou par un coup décisif fatal. (1)</a:t>
            </a:r>
          </a:p>
          <a:p>
            <a:r>
              <a:rPr lang="fr-FR" dirty="0" smtClean="0"/>
              <a:t>Pourquoi le camp qui semblait le plus fort et le plus sûr de lui s’est-il effondré ? Qu’est-ce qui a été plus fort que la force ? </a:t>
            </a:r>
          </a:p>
        </p:txBody>
      </p:sp>
      <p:sp>
        <p:nvSpPr>
          <p:cNvPr id="4" name="Rectangle 3"/>
          <p:cNvSpPr/>
          <p:nvPr/>
        </p:nvSpPr>
        <p:spPr>
          <a:xfrm>
            <a:off x="467544" y="5934488"/>
            <a:ext cx="820891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68580" indent="0">
              <a:buNone/>
            </a:pPr>
            <a:r>
              <a:rPr lang="fr-FR" dirty="0">
                <a:latin typeface="Bodoni MT Condensed" pitchFamily="18" charset="0"/>
              </a:rPr>
              <a:t>(1) « En 1975, Leonid Brejnev m’a dit que le monde entier serait communiste en 1995. Je ne sais pas si c’était de l’humour ou s’il y croyait vraiment. » (Valéry Giscard d’Estaing, le Point 2173, 8 mai 2014)</a:t>
            </a:r>
          </a:p>
        </p:txBody>
      </p:sp>
    </p:spTree>
    <p:extLst>
      <p:ext uri="{BB962C8B-B14F-4D97-AF65-F5344CB8AC3E}">
        <p14:creationId xmlns:p14="http://schemas.microsoft.com/office/powerpoint/2010/main" val="284028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808080"/>
                </a:solidFill>
                <a:effectLst/>
                <a:latin typeface="Arial" pitchFamily="34" charset="0"/>
                <a:cs typeface="Arial" pitchFamily="34" charset="0"/>
                <a:hlinkClick r:id="rId2"/>
              </a:rPr>
              <a:t>  </a:t>
            </a:r>
            <a:r>
              <a:rPr kumimoji="0" lang="fr-FR" sz="19600" b="0" i="0" u="none" strike="noStrike" cap="none" normalizeH="0" baseline="0" smtClean="0">
                <a:ln>
                  <a:noFill/>
                </a:ln>
                <a:solidFill>
                  <a:srgbClr val="808080"/>
                </a:solidFill>
                <a:effectLst/>
                <a:latin typeface="Arial" pitchFamily="34" charset="0"/>
                <a:cs typeface="Arial" pitchFamily="34" charset="0"/>
              </a:rPr>
              <a:t> </a:t>
            </a:r>
            <a:r>
              <a:rPr kumimoji="0" lang="fr-FR" sz="1800" b="0" i="0" u="none" strike="noStrike" cap="none" normalizeH="0" baseline="0" smtClean="0">
                <a:ln>
                  <a:noFill/>
                </a:ln>
                <a:solidFill>
                  <a:srgbClr val="808080"/>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rgbClr val="663300"/>
                </a:solidFill>
                <a:effectLst/>
                <a:latin typeface="Arial" pitchFamily="34" charset="0"/>
                <a:cs typeface="Arial" pitchFamily="34" charset="0"/>
              </a:rPr>
              <a:t>L'exp</a:t>
            </a:r>
            <a:endParaRPr kumimoji="0" lang="fr-FR" sz="1800" b="0" i="0" u="none" strike="noStrike" cap="none" normalizeH="0" baseline="0" smtClean="0">
              <a:ln>
                <a:noFill/>
              </a:ln>
              <a:solidFill>
                <a:srgbClr val="808080"/>
              </a:solidFill>
              <a:effectLst/>
              <a:latin typeface="Arial" pitchFamily="34" charset="0"/>
              <a:cs typeface="Arial" pitchFamily="34" charset="0"/>
            </a:endParaRPr>
          </a:p>
        </p:txBody>
      </p:sp>
      <p:pic>
        <p:nvPicPr>
          <p:cNvPr id="2050" name="Picture 2" descr="http://www.lethist.lautre.net/img_urss/expansion_communisme_small.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160" y="1124744"/>
            <a:ext cx="5400600" cy="4414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JPEG - 1020.5 k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7006" y="1556792"/>
            <a:ext cx="3216391" cy="355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33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136904" cy="648072"/>
          </a:xfrm>
        </p:spPr>
        <p:txBody>
          <a:bodyPr>
            <a:normAutofit/>
          </a:bodyPr>
          <a:lstStyle/>
          <a:p>
            <a:r>
              <a:rPr lang="fr-FR" sz="2400" dirty="0" smtClean="0"/>
              <a:t>En pleine expansion, le communisme </a:t>
            </a:r>
            <a:r>
              <a:rPr lang="fr-FR" sz="2400" dirty="0" smtClean="0"/>
              <a:t>se heurta </a:t>
            </a:r>
            <a:r>
              <a:rPr lang="fr-FR" sz="2400" dirty="0" smtClean="0"/>
              <a:t>à : </a:t>
            </a:r>
            <a:endParaRPr lang="fr-FR" sz="2400" dirty="0"/>
          </a:p>
        </p:txBody>
      </p:sp>
      <p:sp>
        <p:nvSpPr>
          <p:cNvPr id="3" name="Espace réservé du contenu 2"/>
          <p:cNvSpPr>
            <a:spLocks noGrp="1"/>
          </p:cNvSpPr>
          <p:nvPr>
            <p:ph idx="1"/>
          </p:nvPr>
        </p:nvSpPr>
        <p:spPr>
          <a:xfrm>
            <a:off x="467544" y="1552597"/>
            <a:ext cx="4291692" cy="4536504"/>
          </a:xfrm>
        </p:spPr>
        <p:txBody>
          <a:bodyPr>
            <a:normAutofit/>
          </a:bodyPr>
          <a:lstStyle/>
          <a:p>
            <a:r>
              <a:rPr lang="fr-FR" dirty="0" smtClean="0"/>
              <a:t>une meilleure énergie intellectuelle, créative et inventive de son adversaire</a:t>
            </a:r>
          </a:p>
          <a:p>
            <a:r>
              <a:rPr lang="fr-FR" dirty="0" smtClean="0"/>
              <a:t>une </a:t>
            </a:r>
            <a:r>
              <a:rPr lang="fr-FR" dirty="0" smtClean="0"/>
              <a:t>supériorité spirituelle et morale qu’il n’avait pas pu étouffer en son sein, et avait minimisée. « Le Pape, combien de divisions? » disait Staline.</a:t>
            </a:r>
            <a:endParaRPr lang="fr-FR" dirty="0"/>
          </a:p>
        </p:txBody>
      </p:sp>
      <p:pic>
        <p:nvPicPr>
          <p:cNvPr id="1026" name="Picture 2" descr="http://www.lefigaro.fr/medias/2011/04/29/cd070b3e-7300-11e0-8404-284ebbfad8f3.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281" r="13417"/>
          <a:stretch/>
        </p:blipFill>
        <p:spPr bwMode="auto">
          <a:xfrm>
            <a:off x="4716016" y="1383365"/>
            <a:ext cx="3869569" cy="271652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http://www.mole24.it/m24-content/wp-content/uploads/2014/03/Lech_Walesa_01-12-2_599859a.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528" r="22144"/>
          <a:stretch/>
        </p:blipFill>
        <p:spPr bwMode="auto">
          <a:xfrm>
            <a:off x="4716016" y="4836797"/>
            <a:ext cx="1367312" cy="1556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hrad.cz/img/u/prezident-cr/vaclav-havel.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6589" y="4836797"/>
            <a:ext cx="1144041" cy="15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08912" cy="2160240"/>
          </a:xfrm>
        </p:spPr>
        <p:txBody>
          <a:bodyPr>
            <a:noAutofit/>
          </a:bodyPr>
          <a:lstStyle/>
          <a:p>
            <a:r>
              <a:rPr lang="fr-FR" sz="4800" b="1" dirty="0" smtClean="0">
                <a:solidFill>
                  <a:srgbClr val="FF0000"/>
                </a:solidFill>
              </a:rPr>
              <a:t>D’où viennent toutes les choses ? Comment évoluent-elles ? </a:t>
            </a:r>
            <a:endParaRPr lang="fr-FR" sz="4800" b="1" dirty="0">
              <a:solidFill>
                <a:srgbClr val="FF0000"/>
              </a:solidFill>
            </a:endParaRPr>
          </a:p>
        </p:txBody>
      </p:sp>
      <p:sp>
        <p:nvSpPr>
          <p:cNvPr id="3" name="Espace réservé du contenu 2"/>
          <p:cNvSpPr>
            <a:spLocks noGrp="1"/>
          </p:cNvSpPr>
          <p:nvPr>
            <p:ph idx="1"/>
          </p:nvPr>
        </p:nvSpPr>
        <p:spPr>
          <a:xfrm>
            <a:off x="467544" y="2996952"/>
            <a:ext cx="8208912" cy="3508977"/>
          </a:xfrm>
        </p:spPr>
        <p:style>
          <a:lnRef idx="1">
            <a:schemeClr val="accent2"/>
          </a:lnRef>
          <a:fillRef idx="2">
            <a:schemeClr val="accent2"/>
          </a:fillRef>
          <a:effectRef idx="1">
            <a:schemeClr val="accent2"/>
          </a:effectRef>
          <a:fontRef idx="minor">
            <a:schemeClr val="dk1"/>
          </a:fontRef>
        </p:style>
        <p:txBody>
          <a:bodyPr/>
          <a:lstStyle/>
          <a:p>
            <a:r>
              <a:rPr lang="fr-FR" b="1" dirty="0" smtClean="0">
                <a:effectLst>
                  <a:outerShdw blurRad="38100" dist="38100" dir="2700000" algn="tl">
                    <a:srgbClr val="000000">
                      <a:alpha val="43137"/>
                    </a:srgbClr>
                  </a:outerShdw>
                </a:effectLst>
              </a:rPr>
              <a:t>Matérialisme dialectique : tout provient d’une énergie brute, purement matérielle, sans aucun dessein intelligent</a:t>
            </a:r>
          </a:p>
          <a:p>
            <a:r>
              <a:rPr lang="fr-FR" b="1" dirty="0" smtClean="0">
                <a:effectLst>
                  <a:outerShdw blurRad="38100" dist="38100" dir="2700000" algn="tl">
                    <a:srgbClr val="000000">
                      <a:alpha val="43137"/>
                    </a:srgbClr>
                  </a:outerShdw>
                </a:effectLst>
              </a:rPr>
              <a:t>La matière contient en elle-même une loi de contradiction, la </a:t>
            </a:r>
            <a:r>
              <a:rPr lang="fr-FR" b="1" dirty="0" smtClean="0">
                <a:effectLst>
                  <a:outerShdw blurRad="38100" dist="38100" dir="2700000" algn="tl">
                    <a:srgbClr val="000000">
                      <a:alpha val="43137"/>
                    </a:srgbClr>
                  </a:outerShdw>
                </a:effectLst>
              </a:rPr>
              <a:t>dialectique.</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La dialectique suffit à « faire bouger les choses » et le changement quantitatif graduel suffit à expliquer le saut qualitatif.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190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836712"/>
            <a:ext cx="9144000" cy="612916"/>
          </a:xfrm>
        </p:spPr>
        <p:txBody>
          <a:bodyPr>
            <a:normAutofit fontScale="90000"/>
          </a:bodyPr>
          <a:lstStyle/>
          <a:p>
            <a:r>
              <a:rPr lang="fr-FR" dirty="0" smtClean="0">
                <a:solidFill>
                  <a:srgbClr val="002060"/>
                </a:solidFill>
              </a:rPr>
              <a:t>Discussion par Tables</a:t>
            </a:r>
            <a:endParaRPr lang="fr-FR" dirty="0">
              <a:solidFill>
                <a:srgbClr val="002060"/>
              </a:solidFill>
            </a:endParaRPr>
          </a:p>
        </p:txBody>
      </p:sp>
      <p:sp>
        <p:nvSpPr>
          <p:cNvPr id="3" name="Espace réservé du texte 2"/>
          <p:cNvSpPr>
            <a:spLocks noGrp="1"/>
          </p:cNvSpPr>
          <p:nvPr>
            <p:ph type="body" idx="1"/>
          </p:nvPr>
        </p:nvSpPr>
        <p:spPr>
          <a:xfrm>
            <a:off x="0" y="188640"/>
            <a:ext cx="9144000" cy="836712"/>
          </a:xfrm>
        </p:spPr>
        <p:txBody>
          <a:bodyPr>
            <a:noAutofit/>
          </a:bodyPr>
          <a:lstStyle/>
          <a:p>
            <a:r>
              <a:rPr lang="fr-FR" sz="6000" dirty="0" smtClean="0">
                <a:solidFill>
                  <a:srgbClr val="FF0000">
                    <a:alpha val="81000"/>
                  </a:srgbClr>
                </a:solidFill>
                <a:latin typeface="Arial Black" pitchFamily="34" charset="0"/>
              </a:rPr>
              <a:t>Première Partie</a:t>
            </a:r>
            <a:endParaRPr lang="fr-FR" sz="6000" dirty="0">
              <a:solidFill>
                <a:srgbClr val="FF0000">
                  <a:alpha val="81000"/>
                </a:srgbClr>
              </a:solidFill>
              <a:latin typeface="Arial Black" pitchFamily="34" charset="0"/>
            </a:endParaRPr>
          </a:p>
        </p:txBody>
      </p:sp>
      <p:pic>
        <p:nvPicPr>
          <p:cNvPr id="5" name="Imag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552" y="1628800"/>
            <a:ext cx="7840310" cy="4974123"/>
          </a:xfrm>
          <a:prstGeom prst="rect">
            <a:avLst/>
          </a:prstGeom>
        </p:spPr>
      </p:pic>
    </p:spTree>
    <p:extLst>
      <p:ext uri="{BB962C8B-B14F-4D97-AF65-F5344CB8AC3E}">
        <p14:creationId xmlns:p14="http://schemas.microsoft.com/office/powerpoint/2010/main" val="1310199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611560" y="764704"/>
            <a:ext cx="5040560" cy="432048"/>
          </a:xfrm>
        </p:spPr>
        <p:txBody>
          <a:bodyPr>
            <a:normAutofit/>
          </a:bodyPr>
          <a:lstStyle/>
          <a:p>
            <a:r>
              <a:rPr lang="fr-FR" sz="2000" dirty="0"/>
              <a:t>Trois lois de la dialectique </a:t>
            </a:r>
            <a:r>
              <a:rPr lang="fr-FR" sz="2000" dirty="0" smtClean="0"/>
              <a:t>marxiste</a:t>
            </a:r>
            <a:endParaRPr lang="fr-FR" sz="2000"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3732059326"/>
              </p:ext>
            </p:extLst>
          </p:nvPr>
        </p:nvGraphicFramePr>
        <p:xfrm>
          <a:off x="611560" y="1412776"/>
          <a:ext cx="4536504"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texte 5"/>
          <p:cNvSpPr>
            <a:spLocks noGrp="1"/>
          </p:cNvSpPr>
          <p:nvPr>
            <p:ph type="body" sz="quarter" idx="3"/>
          </p:nvPr>
        </p:nvSpPr>
        <p:spPr>
          <a:xfrm>
            <a:off x="5292080" y="1628800"/>
            <a:ext cx="3312367" cy="639762"/>
          </a:xfrm>
        </p:spPr>
        <p:style>
          <a:lnRef idx="0">
            <a:schemeClr val="accent6"/>
          </a:lnRef>
          <a:fillRef idx="3">
            <a:schemeClr val="accent6"/>
          </a:fillRef>
          <a:effectRef idx="3">
            <a:schemeClr val="accent6"/>
          </a:effectRef>
          <a:fontRef idx="minor">
            <a:schemeClr val="lt1"/>
          </a:fontRef>
        </p:style>
        <p:txBody>
          <a:bodyPr/>
          <a:lstStyle/>
          <a:p>
            <a:r>
              <a:rPr lang="fr-FR" dirty="0" smtClean="0"/>
              <a:t>Autrement dit</a:t>
            </a:r>
            <a:endParaRPr lang="fr-FR" dirty="0"/>
          </a:p>
        </p:txBody>
      </p:sp>
      <p:sp>
        <p:nvSpPr>
          <p:cNvPr id="7" name="Espace réservé du contenu 6"/>
          <p:cNvSpPr>
            <a:spLocks noGrp="1"/>
          </p:cNvSpPr>
          <p:nvPr>
            <p:ph sz="quarter" idx="4"/>
          </p:nvPr>
        </p:nvSpPr>
        <p:spPr>
          <a:xfrm>
            <a:off x="5292080" y="2276872"/>
            <a:ext cx="3312368" cy="3888432"/>
          </a:xfrm>
        </p:spPr>
        <p:style>
          <a:lnRef idx="1">
            <a:schemeClr val="accent6"/>
          </a:lnRef>
          <a:fillRef idx="2">
            <a:schemeClr val="accent6"/>
          </a:fillRef>
          <a:effectRef idx="1">
            <a:schemeClr val="accent6"/>
          </a:effectRef>
          <a:fontRef idx="minor">
            <a:schemeClr val="dk1"/>
          </a:fontRef>
        </p:style>
        <p:txBody>
          <a:bodyPr>
            <a:normAutofit/>
          </a:bodyPr>
          <a:lstStyle/>
          <a:p>
            <a:r>
              <a:rPr lang="fr-FR" b="1" dirty="0"/>
              <a:t>La matière seule est en mouvement</a:t>
            </a:r>
          </a:p>
          <a:p>
            <a:r>
              <a:rPr lang="fr-FR" b="1" dirty="0"/>
              <a:t>à la seule force du mouvement dialectique, des changements qualitatifs ont lieu, de façon brusque et </a:t>
            </a:r>
            <a:r>
              <a:rPr lang="fr-FR" b="1" dirty="0" smtClean="0"/>
              <a:t>destructrice.</a:t>
            </a:r>
            <a:r>
              <a:rPr lang="fr-FR" b="1" dirty="0"/>
              <a:t/>
            </a:r>
            <a:br>
              <a:rPr lang="fr-FR" b="1" dirty="0"/>
            </a:br>
            <a:endParaRPr lang="fr-FR" dirty="0"/>
          </a:p>
          <a:p>
            <a:endParaRPr lang="fr-FR" dirty="0"/>
          </a:p>
        </p:txBody>
      </p:sp>
    </p:spTree>
    <p:extLst>
      <p:ext uri="{BB962C8B-B14F-4D97-AF65-F5344CB8AC3E}">
        <p14:creationId xmlns:p14="http://schemas.microsoft.com/office/powerpoint/2010/main" val="14372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AD1E1198-08B5-4EB2-8693-C819F5F35CE1}"/>
                                            </p:graphicEl>
                                          </p:spTgt>
                                        </p:tgtEl>
                                        <p:attrNameLst>
                                          <p:attrName>style.visibility</p:attrName>
                                        </p:attrNameLst>
                                      </p:cBhvr>
                                      <p:to>
                                        <p:strVal val="visible"/>
                                      </p:to>
                                    </p:set>
                                    <p:anim calcmode="lin" valueType="num">
                                      <p:cBhvr>
                                        <p:cTn id="7" dur="1000" fill="hold"/>
                                        <p:tgtEl>
                                          <p:spTgt spid="8">
                                            <p:graphicEl>
                                              <a:dgm id="{AD1E1198-08B5-4EB2-8693-C819F5F35CE1}"/>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AD1E1198-08B5-4EB2-8693-C819F5F35CE1}"/>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AD1E1198-08B5-4EB2-8693-C819F5F35CE1}"/>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AD1E1198-08B5-4EB2-8693-C819F5F35CE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graphicEl>
                                              <a:dgm id="{5175F082-7075-4C22-9790-78BFD7F60590}"/>
                                            </p:graphicEl>
                                          </p:spTgt>
                                        </p:tgtEl>
                                        <p:attrNameLst>
                                          <p:attrName>style.visibility</p:attrName>
                                        </p:attrNameLst>
                                      </p:cBhvr>
                                      <p:to>
                                        <p:strVal val="visible"/>
                                      </p:to>
                                    </p:set>
                                    <p:anim calcmode="lin" valueType="num">
                                      <p:cBhvr>
                                        <p:cTn id="15" dur="1000" fill="hold"/>
                                        <p:tgtEl>
                                          <p:spTgt spid="8">
                                            <p:graphicEl>
                                              <a:dgm id="{5175F082-7075-4C22-9790-78BFD7F60590}"/>
                                            </p:graphicEl>
                                          </p:spTgt>
                                        </p:tgtEl>
                                        <p:attrNameLst>
                                          <p:attrName>ppt_w</p:attrName>
                                        </p:attrNameLst>
                                      </p:cBhvr>
                                      <p:tavLst>
                                        <p:tav tm="0">
                                          <p:val>
                                            <p:fltVal val="0"/>
                                          </p:val>
                                        </p:tav>
                                        <p:tav tm="100000">
                                          <p:val>
                                            <p:strVal val="#ppt_w"/>
                                          </p:val>
                                        </p:tav>
                                      </p:tavLst>
                                    </p:anim>
                                    <p:anim calcmode="lin" valueType="num">
                                      <p:cBhvr>
                                        <p:cTn id="16" dur="1000" fill="hold"/>
                                        <p:tgtEl>
                                          <p:spTgt spid="8">
                                            <p:graphicEl>
                                              <a:dgm id="{5175F082-7075-4C22-9790-78BFD7F60590}"/>
                                            </p:graphicEl>
                                          </p:spTgt>
                                        </p:tgtEl>
                                        <p:attrNameLst>
                                          <p:attrName>ppt_h</p:attrName>
                                        </p:attrNameLst>
                                      </p:cBhvr>
                                      <p:tavLst>
                                        <p:tav tm="0">
                                          <p:val>
                                            <p:fltVal val="0"/>
                                          </p:val>
                                        </p:tav>
                                        <p:tav tm="100000">
                                          <p:val>
                                            <p:strVal val="#ppt_h"/>
                                          </p:val>
                                        </p:tav>
                                      </p:tavLst>
                                    </p:anim>
                                    <p:anim calcmode="lin" valueType="num">
                                      <p:cBhvr>
                                        <p:cTn id="17" dur="1000" fill="hold"/>
                                        <p:tgtEl>
                                          <p:spTgt spid="8">
                                            <p:graphicEl>
                                              <a:dgm id="{5175F082-7075-4C22-9790-78BFD7F60590}"/>
                                            </p:graphicEl>
                                          </p:spTgt>
                                        </p:tgtEl>
                                        <p:attrNameLst>
                                          <p:attrName>style.rotation</p:attrName>
                                        </p:attrNameLst>
                                      </p:cBhvr>
                                      <p:tavLst>
                                        <p:tav tm="0">
                                          <p:val>
                                            <p:fltVal val="90"/>
                                          </p:val>
                                        </p:tav>
                                        <p:tav tm="100000">
                                          <p:val>
                                            <p:fltVal val="0"/>
                                          </p:val>
                                        </p:tav>
                                      </p:tavLst>
                                    </p:anim>
                                    <p:animEffect transition="in" filter="fade">
                                      <p:cBhvr>
                                        <p:cTn id="18" dur="1000"/>
                                        <p:tgtEl>
                                          <p:spTgt spid="8">
                                            <p:graphicEl>
                                              <a:dgm id="{5175F082-7075-4C22-9790-78BFD7F6059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graphicEl>
                                              <a:dgm id="{D2F89876-0F6B-4CAD-8C35-70AA758FD415}"/>
                                            </p:graphicEl>
                                          </p:spTgt>
                                        </p:tgtEl>
                                        <p:attrNameLst>
                                          <p:attrName>style.visibility</p:attrName>
                                        </p:attrNameLst>
                                      </p:cBhvr>
                                      <p:to>
                                        <p:strVal val="visible"/>
                                      </p:to>
                                    </p:set>
                                    <p:anim calcmode="lin" valueType="num">
                                      <p:cBhvr>
                                        <p:cTn id="23" dur="1000" fill="hold"/>
                                        <p:tgtEl>
                                          <p:spTgt spid="8">
                                            <p:graphicEl>
                                              <a:dgm id="{D2F89876-0F6B-4CAD-8C35-70AA758FD415}"/>
                                            </p:graphicEl>
                                          </p:spTgt>
                                        </p:tgtEl>
                                        <p:attrNameLst>
                                          <p:attrName>ppt_w</p:attrName>
                                        </p:attrNameLst>
                                      </p:cBhvr>
                                      <p:tavLst>
                                        <p:tav tm="0">
                                          <p:val>
                                            <p:fltVal val="0"/>
                                          </p:val>
                                        </p:tav>
                                        <p:tav tm="100000">
                                          <p:val>
                                            <p:strVal val="#ppt_w"/>
                                          </p:val>
                                        </p:tav>
                                      </p:tavLst>
                                    </p:anim>
                                    <p:anim calcmode="lin" valueType="num">
                                      <p:cBhvr>
                                        <p:cTn id="24" dur="1000" fill="hold"/>
                                        <p:tgtEl>
                                          <p:spTgt spid="8">
                                            <p:graphicEl>
                                              <a:dgm id="{D2F89876-0F6B-4CAD-8C35-70AA758FD415}"/>
                                            </p:graphicEl>
                                          </p:spTgt>
                                        </p:tgtEl>
                                        <p:attrNameLst>
                                          <p:attrName>ppt_h</p:attrName>
                                        </p:attrNameLst>
                                      </p:cBhvr>
                                      <p:tavLst>
                                        <p:tav tm="0">
                                          <p:val>
                                            <p:fltVal val="0"/>
                                          </p:val>
                                        </p:tav>
                                        <p:tav tm="100000">
                                          <p:val>
                                            <p:strVal val="#ppt_h"/>
                                          </p:val>
                                        </p:tav>
                                      </p:tavLst>
                                    </p:anim>
                                    <p:anim calcmode="lin" valueType="num">
                                      <p:cBhvr>
                                        <p:cTn id="25" dur="1000" fill="hold"/>
                                        <p:tgtEl>
                                          <p:spTgt spid="8">
                                            <p:graphicEl>
                                              <a:dgm id="{D2F89876-0F6B-4CAD-8C35-70AA758FD415}"/>
                                            </p:graphicEl>
                                          </p:spTgt>
                                        </p:tgtEl>
                                        <p:attrNameLst>
                                          <p:attrName>style.rotation</p:attrName>
                                        </p:attrNameLst>
                                      </p:cBhvr>
                                      <p:tavLst>
                                        <p:tav tm="0">
                                          <p:val>
                                            <p:fltVal val="90"/>
                                          </p:val>
                                        </p:tav>
                                        <p:tav tm="100000">
                                          <p:val>
                                            <p:fltVal val="0"/>
                                          </p:val>
                                        </p:tav>
                                      </p:tavLst>
                                    </p:anim>
                                    <p:animEffect transition="in" filter="fade">
                                      <p:cBhvr>
                                        <p:cTn id="26" dur="1000"/>
                                        <p:tgtEl>
                                          <p:spTgt spid="8">
                                            <p:graphicEl>
                                              <a:dgm id="{D2F89876-0F6B-4CAD-8C35-70AA758FD41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graphicEl>
                                              <a:dgm id="{718D93F7-3031-4811-91BC-396F2300C833}"/>
                                            </p:graphicEl>
                                          </p:spTgt>
                                        </p:tgtEl>
                                        <p:attrNameLst>
                                          <p:attrName>style.visibility</p:attrName>
                                        </p:attrNameLst>
                                      </p:cBhvr>
                                      <p:to>
                                        <p:strVal val="visible"/>
                                      </p:to>
                                    </p:set>
                                    <p:anim calcmode="lin" valueType="num">
                                      <p:cBhvr>
                                        <p:cTn id="31" dur="1000" fill="hold"/>
                                        <p:tgtEl>
                                          <p:spTgt spid="8">
                                            <p:graphicEl>
                                              <a:dgm id="{718D93F7-3031-4811-91BC-396F2300C833}"/>
                                            </p:graphicEl>
                                          </p:spTgt>
                                        </p:tgtEl>
                                        <p:attrNameLst>
                                          <p:attrName>ppt_w</p:attrName>
                                        </p:attrNameLst>
                                      </p:cBhvr>
                                      <p:tavLst>
                                        <p:tav tm="0">
                                          <p:val>
                                            <p:fltVal val="0"/>
                                          </p:val>
                                        </p:tav>
                                        <p:tav tm="100000">
                                          <p:val>
                                            <p:strVal val="#ppt_w"/>
                                          </p:val>
                                        </p:tav>
                                      </p:tavLst>
                                    </p:anim>
                                    <p:anim calcmode="lin" valueType="num">
                                      <p:cBhvr>
                                        <p:cTn id="32" dur="1000" fill="hold"/>
                                        <p:tgtEl>
                                          <p:spTgt spid="8">
                                            <p:graphicEl>
                                              <a:dgm id="{718D93F7-3031-4811-91BC-396F2300C833}"/>
                                            </p:graphicEl>
                                          </p:spTgt>
                                        </p:tgtEl>
                                        <p:attrNameLst>
                                          <p:attrName>ppt_h</p:attrName>
                                        </p:attrNameLst>
                                      </p:cBhvr>
                                      <p:tavLst>
                                        <p:tav tm="0">
                                          <p:val>
                                            <p:fltVal val="0"/>
                                          </p:val>
                                        </p:tav>
                                        <p:tav tm="100000">
                                          <p:val>
                                            <p:strVal val="#ppt_h"/>
                                          </p:val>
                                        </p:tav>
                                      </p:tavLst>
                                    </p:anim>
                                    <p:anim calcmode="lin" valueType="num">
                                      <p:cBhvr>
                                        <p:cTn id="33" dur="1000" fill="hold"/>
                                        <p:tgtEl>
                                          <p:spTgt spid="8">
                                            <p:graphicEl>
                                              <a:dgm id="{718D93F7-3031-4811-91BC-396F2300C833}"/>
                                            </p:graphicEl>
                                          </p:spTgt>
                                        </p:tgtEl>
                                        <p:attrNameLst>
                                          <p:attrName>style.rotation</p:attrName>
                                        </p:attrNameLst>
                                      </p:cBhvr>
                                      <p:tavLst>
                                        <p:tav tm="0">
                                          <p:val>
                                            <p:fltVal val="90"/>
                                          </p:val>
                                        </p:tav>
                                        <p:tav tm="100000">
                                          <p:val>
                                            <p:fltVal val="0"/>
                                          </p:val>
                                        </p:tav>
                                      </p:tavLst>
                                    </p:anim>
                                    <p:animEffect transition="in" filter="fade">
                                      <p:cBhvr>
                                        <p:cTn id="34" dur="1000"/>
                                        <p:tgtEl>
                                          <p:spTgt spid="8">
                                            <p:graphicEl>
                                              <a:dgm id="{718D93F7-3031-4811-91BC-396F2300C8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graphicEl>
                                              <a:dgm id="{969912BE-B05C-4374-B5E2-ABB543AB5998}"/>
                                            </p:graphicEl>
                                          </p:spTgt>
                                        </p:tgtEl>
                                        <p:attrNameLst>
                                          <p:attrName>style.visibility</p:attrName>
                                        </p:attrNameLst>
                                      </p:cBhvr>
                                      <p:to>
                                        <p:strVal val="visible"/>
                                      </p:to>
                                    </p:set>
                                    <p:anim calcmode="lin" valueType="num">
                                      <p:cBhvr>
                                        <p:cTn id="39" dur="1000" fill="hold"/>
                                        <p:tgtEl>
                                          <p:spTgt spid="8">
                                            <p:graphicEl>
                                              <a:dgm id="{969912BE-B05C-4374-B5E2-ABB543AB5998}"/>
                                            </p:graphicEl>
                                          </p:spTgt>
                                        </p:tgtEl>
                                        <p:attrNameLst>
                                          <p:attrName>ppt_w</p:attrName>
                                        </p:attrNameLst>
                                      </p:cBhvr>
                                      <p:tavLst>
                                        <p:tav tm="0">
                                          <p:val>
                                            <p:fltVal val="0"/>
                                          </p:val>
                                        </p:tav>
                                        <p:tav tm="100000">
                                          <p:val>
                                            <p:strVal val="#ppt_w"/>
                                          </p:val>
                                        </p:tav>
                                      </p:tavLst>
                                    </p:anim>
                                    <p:anim calcmode="lin" valueType="num">
                                      <p:cBhvr>
                                        <p:cTn id="40" dur="1000" fill="hold"/>
                                        <p:tgtEl>
                                          <p:spTgt spid="8">
                                            <p:graphicEl>
                                              <a:dgm id="{969912BE-B05C-4374-B5E2-ABB543AB5998}"/>
                                            </p:graphicEl>
                                          </p:spTgt>
                                        </p:tgtEl>
                                        <p:attrNameLst>
                                          <p:attrName>ppt_h</p:attrName>
                                        </p:attrNameLst>
                                      </p:cBhvr>
                                      <p:tavLst>
                                        <p:tav tm="0">
                                          <p:val>
                                            <p:fltVal val="0"/>
                                          </p:val>
                                        </p:tav>
                                        <p:tav tm="100000">
                                          <p:val>
                                            <p:strVal val="#ppt_h"/>
                                          </p:val>
                                        </p:tav>
                                      </p:tavLst>
                                    </p:anim>
                                    <p:anim calcmode="lin" valueType="num">
                                      <p:cBhvr>
                                        <p:cTn id="41" dur="1000" fill="hold"/>
                                        <p:tgtEl>
                                          <p:spTgt spid="8">
                                            <p:graphicEl>
                                              <a:dgm id="{969912BE-B05C-4374-B5E2-ABB543AB5998}"/>
                                            </p:graphicEl>
                                          </p:spTgt>
                                        </p:tgtEl>
                                        <p:attrNameLst>
                                          <p:attrName>style.rotation</p:attrName>
                                        </p:attrNameLst>
                                      </p:cBhvr>
                                      <p:tavLst>
                                        <p:tav tm="0">
                                          <p:val>
                                            <p:fltVal val="90"/>
                                          </p:val>
                                        </p:tav>
                                        <p:tav tm="100000">
                                          <p:val>
                                            <p:fltVal val="0"/>
                                          </p:val>
                                        </p:tav>
                                      </p:tavLst>
                                    </p:anim>
                                    <p:animEffect transition="in" filter="fade">
                                      <p:cBhvr>
                                        <p:cTn id="42" dur="1000"/>
                                        <p:tgtEl>
                                          <p:spTgt spid="8">
                                            <p:graphicEl>
                                              <a:dgm id="{969912BE-B05C-4374-B5E2-ABB543AB599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graphicEl>
                                              <a:dgm id="{D43B9F2B-ACEF-4170-ABE7-AFB27F78451F}"/>
                                            </p:graphicEl>
                                          </p:spTgt>
                                        </p:tgtEl>
                                        <p:attrNameLst>
                                          <p:attrName>style.visibility</p:attrName>
                                        </p:attrNameLst>
                                      </p:cBhvr>
                                      <p:to>
                                        <p:strVal val="visible"/>
                                      </p:to>
                                    </p:set>
                                    <p:anim calcmode="lin" valueType="num">
                                      <p:cBhvr>
                                        <p:cTn id="47" dur="1000" fill="hold"/>
                                        <p:tgtEl>
                                          <p:spTgt spid="8">
                                            <p:graphicEl>
                                              <a:dgm id="{D43B9F2B-ACEF-4170-ABE7-AFB27F78451F}"/>
                                            </p:graphicEl>
                                          </p:spTgt>
                                        </p:tgtEl>
                                        <p:attrNameLst>
                                          <p:attrName>ppt_w</p:attrName>
                                        </p:attrNameLst>
                                      </p:cBhvr>
                                      <p:tavLst>
                                        <p:tav tm="0">
                                          <p:val>
                                            <p:fltVal val="0"/>
                                          </p:val>
                                        </p:tav>
                                        <p:tav tm="100000">
                                          <p:val>
                                            <p:strVal val="#ppt_w"/>
                                          </p:val>
                                        </p:tav>
                                      </p:tavLst>
                                    </p:anim>
                                    <p:anim calcmode="lin" valueType="num">
                                      <p:cBhvr>
                                        <p:cTn id="48" dur="1000" fill="hold"/>
                                        <p:tgtEl>
                                          <p:spTgt spid="8">
                                            <p:graphicEl>
                                              <a:dgm id="{D43B9F2B-ACEF-4170-ABE7-AFB27F78451F}"/>
                                            </p:graphicEl>
                                          </p:spTgt>
                                        </p:tgtEl>
                                        <p:attrNameLst>
                                          <p:attrName>ppt_h</p:attrName>
                                        </p:attrNameLst>
                                      </p:cBhvr>
                                      <p:tavLst>
                                        <p:tav tm="0">
                                          <p:val>
                                            <p:fltVal val="0"/>
                                          </p:val>
                                        </p:tav>
                                        <p:tav tm="100000">
                                          <p:val>
                                            <p:strVal val="#ppt_h"/>
                                          </p:val>
                                        </p:tav>
                                      </p:tavLst>
                                    </p:anim>
                                    <p:anim calcmode="lin" valueType="num">
                                      <p:cBhvr>
                                        <p:cTn id="49" dur="1000" fill="hold"/>
                                        <p:tgtEl>
                                          <p:spTgt spid="8">
                                            <p:graphicEl>
                                              <a:dgm id="{D43B9F2B-ACEF-4170-ABE7-AFB27F78451F}"/>
                                            </p:graphicEl>
                                          </p:spTgt>
                                        </p:tgtEl>
                                        <p:attrNameLst>
                                          <p:attrName>style.rotation</p:attrName>
                                        </p:attrNameLst>
                                      </p:cBhvr>
                                      <p:tavLst>
                                        <p:tav tm="0">
                                          <p:val>
                                            <p:fltVal val="90"/>
                                          </p:val>
                                        </p:tav>
                                        <p:tav tm="100000">
                                          <p:val>
                                            <p:fltVal val="0"/>
                                          </p:val>
                                        </p:tav>
                                      </p:tavLst>
                                    </p:anim>
                                    <p:animEffect transition="in" filter="fade">
                                      <p:cBhvr>
                                        <p:cTn id="50" dur="1000"/>
                                        <p:tgtEl>
                                          <p:spTgt spid="8">
                                            <p:graphicEl>
                                              <a:dgm id="{D43B9F2B-ACEF-4170-ABE7-AFB27F7845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183937382"/>
              </p:ext>
            </p:extLst>
          </p:nvPr>
        </p:nvGraphicFramePr>
        <p:xfrm>
          <a:off x="611560" y="1628800"/>
          <a:ext cx="6265316" cy="427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539552" y="2472780"/>
            <a:ext cx="4931362" cy="2664295"/>
            <a:chOff x="-6" y="0"/>
            <a:chExt cx="6265329" cy="4275683"/>
          </a:xfrm>
        </p:grpSpPr>
        <p:sp>
          <p:nvSpPr>
            <p:cNvPr id="12" name="Ellipse 11"/>
            <p:cNvSpPr/>
            <p:nvPr/>
          </p:nvSpPr>
          <p:spPr>
            <a:xfrm>
              <a:off x="-6" y="0"/>
              <a:ext cx="6265329" cy="4275683"/>
            </a:xfrm>
            <a:prstGeom prst="ellipse">
              <a:avLst/>
            </a:prstGeom>
            <a:solidFill>
              <a:schemeClr val="accent6">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grpSp>
        <p:nvGrpSpPr>
          <p:cNvPr id="14" name="Groupe 13"/>
          <p:cNvGrpSpPr/>
          <p:nvPr/>
        </p:nvGrpSpPr>
        <p:grpSpPr>
          <a:xfrm>
            <a:off x="542278" y="2686778"/>
            <a:ext cx="3997086" cy="2164976"/>
            <a:chOff x="-6" y="0"/>
            <a:chExt cx="6265329" cy="4275683"/>
          </a:xfrm>
        </p:grpSpPr>
        <p:sp>
          <p:nvSpPr>
            <p:cNvPr id="15" name="Ellipse 14"/>
            <p:cNvSpPr/>
            <p:nvPr/>
          </p:nvSpPr>
          <p:spPr>
            <a:xfrm>
              <a:off x="-6" y="0"/>
              <a:ext cx="6265329" cy="4275683"/>
            </a:xfrm>
            <a:prstGeom prst="ellipse">
              <a:avLst/>
            </a:prstGeom>
            <a:solidFill>
              <a:schemeClr val="accent6">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grpSp>
        <p:nvGrpSpPr>
          <p:cNvPr id="17" name="Groupe 16"/>
          <p:cNvGrpSpPr/>
          <p:nvPr/>
        </p:nvGrpSpPr>
        <p:grpSpPr>
          <a:xfrm>
            <a:off x="542278" y="2778264"/>
            <a:ext cx="3024336" cy="1945146"/>
            <a:chOff x="-6" y="0"/>
            <a:chExt cx="6265329" cy="4275683"/>
          </a:xfrm>
        </p:grpSpPr>
        <p:sp>
          <p:nvSpPr>
            <p:cNvPr id="18" name="Ellipse 17"/>
            <p:cNvSpPr/>
            <p:nvPr/>
          </p:nvSpPr>
          <p:spPr>
            <a:xfrm>
              <a:off x="-6" y="0"/>
              <a:ext cx="6265329" cy="4275683"/>
            </a:xfrm>
            <a:prstGeom prst="ellipse">
              <a:avLst/>
            </a:prstGeom>
            <a:solidFill>
              <a:schemeClr val="accent6">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sp>
        <p:nvSpPr>
          <p:cNvPr id="20" name="Ellipse 19"/>
          <p:cNvSpPr/>
          <p:nvPr/>
        </p:nvSpPr>
        <p:spPr>
          <a:xfrm>
            <a:off x="604151" y="3063124"/>
            <a:ext cx="2088231" cy="14122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fr-FR" dirty="0" smtClean="0"/>
              <a:t>Embryon</a:t>
            </a:r>
          </a:p>
          <a:p>
            <a:r>
              <a:rPr lang="fr-FR" dirty="0" smtClean="0"/>
              <a:t>(antithèse, négation)</a:t>
            </a:r>
            <a:endParaRPr lang="fr-FR" dirty="0"/>
          </a:p>
        </p:txBody>
      </p:sp>
      <p:sp>
        <p:nvSpPr>
          <p:cNvPr id="21" name="Rectangle 20"/>
          <p:cNvSpPr/>
          <p:nvPr/>
        </p:nvSpPr>
        <p:spPr>
          <a:xfrm>
            <a:off x="6948264" y="3964087"/>
            <a:ext cx="1476686" cy="923330"/>
          </a:xfrm>
          <a:prstGeom prst="rect">
            <a:avLst/>
          </a:prstGeom>
        </p:spPr>
        <p:txBody>
          <a:bodyPr wrap="none">
            <a:spAutoFit/>
          </a:bodyPr>
          <a:lstStyle/>
          <a:p>
            <a:r>
              <a:rPr lang="fr-FR" dirty="0" smtClean="0"/>
              <a:t>Coquille</a:t>
            </a:r>
          </a:p>
          <a:p>
            <a:r>
              <a:rPr lang="fr-FR" dirty="0" smtClean="0"/>
              <a:t>(Thèse, </a:t>
            </a:r>
          </a:p>
          <a:p>
            <a:r>
              <a:rPr lang="fr-FR" dirty="0" smtClean="0"/>
              <a:t>affirmation)</a:t>
            </a:r>
            <a:endParaRPr lang="fr-FR" dirty="0"/>
          </a:p>
        </p:txBody>
      </p:sp>
      <p:sp>
        <p:nvSpPr>
          <p:cNvPr id="22" name="Flèche vers le bas 21"/>
          <p:cNvSpPr/>
          <p:nvPr/>
        </p:nvSpPr>
        <p:spPr>
          <a:xfrm rot="5400000">
            <a:off x="7273011" y="3232034"/>
            <a:ext cx="378302" cy="844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275856" y="762206"/>
            <a:ext cx="1053494" cy="584775"/>
          </a:xfrm>
          <a:prstGeom prst="rect">
            <a:avLst/>
          </a:prstGeom>
        </p:spPr>
        <p:txBody>
          <a:bodyPr wrap="none">
            <a:spAutoFit/>
          </a:bodyPr>
          <a:lstStyle/>
          <a:p>
            <a:r>
              <a:rPr lang="fr-FR" sz="3200" dirty="0" smtClean="0"/>
              <a:t>Œuf</a:t>
            </a:r>
            <a:endParaRPr lang="fr-FR" sz="3200" dirty="0"/>
          </a:p>
        </p:txBody>
      </p:sp>
      <p:sp>
        <p:nvSpPr>
          <p:cNvPr id="24" name="Flèche vers le bas 23"/>
          <p:cNvSpPr/>
          <p:nvPr/>
        </p:nvSpPr>
        <p:spPr>
          <a:xfrm rot="16200000">
            <a:off x="6101198" y="3232033"/>
            <a:ext cx="378302" cy="844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6712554" y="5133073"/>
            <a:ext cx="1750825" cy="1200329"/>
          </a:xfrm>
          <a:prstGeom prst="rect">
            <a:avLst/>
          </a:prstGeom>
        </p:spPr>
        <p:txBody>
          <a:bodyPr wrap="square">
            <a:spAutoFit/>
          </a:bodyPr>
          <a:lstStyle/>
          <a:p>
            <a:r>
              <a:rPr lang="fr-FR" dirty="0"/>
              <a:t>Interrelation d’éléments </a:t>
            </a:r>
            <a:r>
              <a:rPr lang="fr-FR" dirty="0" smtClean="0"/>
              <a:t>antagonistes</a:t>
            </a:r>
          </a:p>
          <a:p>
            <a:r>
              <a:rPr lang="fr-FR" dirty="0" smtClean="0"/>
              <a:t>(lutte, conflit)</a:t>
            </a:r>
            <a:endParaRPr lang="fr-FR" dirty="0"/>
          </a:p>
        </p:txBody>
      </p:sp>
      <p:pic>
        <p:nvPicPr>
          <p:cNvPr id="26" name="Picture 2" descr="auto entrepreneurs,poussins,sylvia pinel,chomage,vanryb,avanques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1767" y="1054593"/>
            <a:ext cx="1654555" cy="151597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06381" y="6148736"/>
            <a:ext cx="6305385" cy="369332"/>
          </a:xfrm>
          <a:prstGeom prst="rect">
            <a:avLst/>
          </a:prstGeom>
        </p:spPr>
        <p:txBody>
          <a:bodyPr wrap="square">
            <a:spAutoFit/>
          </a:bodyPr>
          <a:lstStyle/>
          <a:p>
            <a:r>
              <a:rPr lang="fr-FR" dirty="0"/>
              <a:t>Passage brusque du quantitatif au qualitatif</a:t>
            </a:r>
          </a:p>
        </p:txBody>
      </p:sp>
    </p:spTree>
    <p:extLst>
      <p:ext uri="{BB962C8B-B14F-4D97-AF65-F5344CB8AC3E}">
        <p14:creationId xmlns:p14="http://schemas.microsoft.com/office/powerpoint/2010/main" val="17825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0" grpId="0" animBg="1"/>
      <p:bldP spid="21" grpId="0"/>
      <p:bldP spid="22" grpId="0" animBg="1"/>
      <p:bldP spid="24" grpId="0" animBg="1"/>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764704"/>
            <a:ext cx="7344816" cy="936104"/>
          </a:xfrm>
        </p:spPr>
        <p:txBody>
          <a:bodyPr/>
          <a:lstStyle/>
          <a:p>
            <a:r>
              <a:rPr lang="fr-FR" dirty="0" smtClean="0"/>
              <a:t>Quantité et qualité</a:t>
            </a:r>
            <a:endParaRPr lang="fr-FR" dirty="0"/>
          </a:p>
        </p:txBody>
      </p:sp>
      <p:sp>
        <p:nvSpPr>
          <p:cNvPr id="3" name="Espace réservé du contenu 2"/>
          <p:cNvSpPr>
            <a:spLocks noGrp="1"/>
          </p:cNvSpPr>
          <p:nvPr>
            <p:ph idx="1"/>
          </p:nvPr>
        </p:nvSpPr>
        <p:spPr>
          <a:xfrm>
            <a:off x="755576" y="2323652"/>
            <a:ext cx="7848872" cy="3508977"/>
          </a:xfrm>
        </p:spPr>
        <p:txBody>
          <a:bodyPr/>
          <a:lstStyle/>
          <a:p>
            <a:r>
              <a:rPr lang="fr-FR" dirty="0" smtClean="0"/>
              <a:t>Dès que les limites sont franchies, les changements quantitatifs apparemment anodins amènent inévitablement une radicale transformation qualitative : la quantité devient qualité.</a:t>
            </a:r>
          </a:p>
          <a:p>
            <a:r>
              <a:rPr lang="fr-FR" dirty="0" smtClean="0"/>
              <a:t>Les changements quantitatifs sont relativement lents et continus, tandis que les transformations qualitatives sont discontinues* </a:t>
            </a:r>
            <a:endParaRPr lang="fr-FR" dirty="0"/>
          </a:p>
        </p:txBody>
      </p:sp>
      <p:sp>
        <p:nvSpPr>
          <p:cNvPr id="4" name="Rectangle 3"/>
          <p:cNvSpPr/>
          <p:nvPr/>
        </p:nvSpPr>
        <p:spPr>
          <a:xfrm>
            <a:off x="899592" y="5949280"/>
            <a:ext cx="5575565" cy="369332"/>
          </a:xfrm>
          <a:prstGeom prst="rect">
            <a:avLst/>
          </a:prstGeom>
        </p:spPr>
        <p:txBody>
          <a:bodyPr wrap="none">
            <a:spAutoFit/>
          </a:bodyPr>
          <a:lstStyle/>
          <a:p>
            <a:r>
              <a:rPr lang="fr-FR" dirty="0" smtClean="0"/>
              <a:t>* V.G. </a:t>
            </a:r>
            <a:r>
              <a:rPr lang="fr-FR" dirty="0" err="1" smtClean="0"/>
              <a:t>Afanassiev</a:t>
            </a:r>
            <a:r>
              <a:rPr lang="fr-FR" dirty="0" smtClean="0"/>
              <a:t>, les principes de la philosophie</a:t>
            </a:r>
            <a:endParaRPr lang="fr-FR" dirty="0"/>
          </a:p>
        </p:txBody>
      </p:sp>
    </p:spTree>
    <p:extLst>
      <p:ext uri="{BB962C8B-B14F-4D97-AF65-F5344CB8AC3E}">
        <p14:creationId xmlns:p14="http://schemas.microsoft.com/office/powerpoint/2010/main" val="2124720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descr="auto entrepreneurs,poussins,sylvia pinel,chomage,vanryb,avanqu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12" y="4083333"/>
            <a:ext cx="2048737" cy="18771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ussin">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3381" y="773088"/>
            <a:ext cx="1905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oussin">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8201" y="754796"/>
            <a:ext cx="1905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214, éthique et animau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254299" y="677837"/>
            <a:ext cx="1838326" cy="23812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3381" y="2987300"/>
            <a:ext cx="1905000" cy="369332"/>
          </a:xfrm>
          <a:prstGeom prst="rect">
            <a:avLst/>
          </a:prstGeom>
        </p:spPr>
        <p:txBody>
          <a:bodyPr wrap="square">
            <a:spAutoFit/>
          </a:bodyPr>
          <a:lstStyle/>
          <a:p>
            <a:r>
              <a:rPr lang="fr-FR" dirty="0"/>
              <a:t>Affirmation</a:t>
            </a:r>
          </a:p>
        </p:txBody>
      </p:sp>
      <p:sp>
        <p:nvSpPr>
          <p:cNvPr id="8" name="Rectangle 7"/>
          <p:cNvSpPr/>
          <p:nvPr/>
        </p:nvSpPr>
        <p:spPr>
          <a:xfrm>
            <a:off x="5364088" y="2987300"/>
            <a:ext cx="2962671" cy="646331"/>
          </a:xfrm>
          <a:prstGeom prst="rect">
            <a:avLst/>
          </a:prstGeom>
        </p:spPr>
        <p:txBody>
          <a:bodyPr wrap="none">
            <a:spAutoFit/>
          </a:bodyPr>
          <a:lstStyle/>
          <a:p>
            <a:pPr algn="ctr"/>
            <a:r>
              <a:rPr lang="fr-FR" dirty="0" smtClean="0"/>
              <a:t>Affirmation </a:t>
            </a:r>
          </a:p>
          <a:p>
            <a:pPr algn="ctr"/>
            <a:r>
              <a:rPr lang="fr-FR" dirty="0" smtClean="0"/>
              <a:t>Négation de la négation</a:t>
            </a:r>
            <a:endParaRPr lang="fr-FR" dirty="0"/>
          </a:p>
        </p:txBody>
      </p:sp>
      <p:sp>
        <p:nvSpPr>
          <p:cNvPr id="3" name="Rectangle 2"/>
          <p:cNvSpPr/>
          <p:nvPr/>
        </p:nvSpPr>
        <p:spPr>
          <a:xfrm>
            <a:off x="3131840" y="2997115"/>
            <a:ext cx="1236236" cy="369332"/>
          </a:xfrm>
          <a:prstGeom prst="rect">
            <a:avLst/>
          </a:prstGeom>
        </p:spPr>
        <p:txBody>
          <a:bodyPr wrap="none">
            <a:spAutoFit/>
          </a:bodyPr>
          <a:lstStyle/>
          <a:p>
            <a:r>
              <a:rPr lang="fr-FR" dirty="0"/>
              <a:t>Négation</a:t>
            </a:r>
          </a:p>
        </p:txBody>
      </p:sp>
      <p:sp>
        <p:nvSpPr>
          <p:cNvPr id="4" name="Flèche droite 3"/>
          <p:cNvSpPr/>
          <p:nvPr/>
        </p:nvSpPr>
        <p:spPr>
          <a:xfrm>
            <a:off x="2622796" y="1691116"/>
            <a:ext cx="720080" cy="354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018121" y="1691116"/>
            <a:ext cx="720080" cy="354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4" descr="http://ekladata.com/unpetitcoindebonheur.eklablog.com/perso/poussin3a.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7628" y="772616"/>
            <a:ext cx="8064607" cy="572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6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1000"/>
                                        <p:tgtEl>
                                          <p:spTgt spid="1032"/>
                                        </p:tgtEl>
                                      </p:cBhvr>
                                    </p:animEffect>
                                    <p:anim calcmode="lin" valueType="num">
                                      <p:cBhvr>
                                        <p:cTn id="14" dur="1000" fill="hold"/>
                                        <p:tgtEl>
                                          <p:spTgt spid="1032"/>
                                        </p:tgtEl>
                                        <p:attrNameLst>
                                          <p:attrName>ppt_x</p:attrName>
                                        </p:attrNameLst>
                                      </p:cBhvr>
                                      <p:tavLst>
                                        <p:tav tm="0">
                                          <p:val>
                                            <p:strVal val="#ppt_x"/>
                                          </p:val>
                                        </p:tav>
                                        <p:tav tm="100000">
                                          <p:val>
                                            <p:strVal val="#ppt_x"/>
                                          </p:val>
                                        </p:tav>
                                      </p:tavLst>
                                    </p:anim>
                                    <p:anim calcmode="lin" valueType="num">
                                      <p:cBhvr>
                                        <p:cTn id="1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P spid="4"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Réponse des Principes de l’Unification</a:t>
            </a:r>
            <a:endParaRPr lang="fr-FR" b="1" dirty="0"/>
          </a:p>
        </p:txBody>
      </p:sp>
    </p:spTree>
    <p:extLst>
      <p:ext uri="{BB962C8B-B14F-4D97-AF65-F5344CB8AC3E}">
        <p14:creationId xmlns:p14="http://schemas.microsoft.com/office/powerpoint/2010/main" val="2598721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6"/>
          <p:cNvGraphicFramePr>
            <a:graphicFrameLocks/>
          </p:cNvGraphicFramePr>
          <p:nvPr>
            <p:extLst>
              <p:ext uri="{D42A27DB-BD31-4B8C-83A1-F6EECF244321}">
                <p14:modId xmlns:p14="http://schemas.microsoft.com/office/powerpoint/2010/main" val="3288509365"/>
              </p:ext>
            </p:extLst>
          </p:nvPr>
        </p:nvGraphicFramePr>
        <p:xfrm>
          <a:off x="513062" y="1253420"/>
          <a:ext cx="6265316" cy="427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2"/>
          <p:cNvGrpSpPr/>
          <p:nvPr/>
        </p:nvGrpSpPr>
        <p:grpSpPr>
          <a:xfrm>
            <a:off x="568538" y="2059115"/>
            <a:ext cx="4931362" cy="2664295"/>
            <a:chOff x="-6" y="0"/>
            <a:chExt cx="6265329" cy="4275683"/>
          </a:xfrm>
        </p:grpSpPr>
        <p:sp>
          <p:nvSpPr>
            <p:cNvPr id="4" name="Ellipse 3"/>
            <p:cNvSpPr/>
            <p:nvPr/>
          </p:nvSpPr>
          <p:spPr>
            <a:xfrm>
              <a:off x="-6" y="0"/>
              <a:ext cx="6265329" cy="4275683"/>
            </a:xfrm>
            <a:prstGeom prst="ellipse">
              <a:avLst/>
            </a:prstGeom>
            <a:solidFill>
              <a:schemeClr val="accent6">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grpSp>
        <p:nvGrpSpPr>
          <p:cNvPr id="6" name="Groupe 5"/>
          <p:cNvGrpSpPr/>
          <p:nvPr/>
        </p:nvGrpSpPr>
        <p:grpSpPr>
          <a:xfrm>
            <a:off x="542278" y="2449292"/>
            <a:ext cx="3997086" cy="2164976"/>
            <a:chOff x="-6" y="0"/>
            <a:chExt cx="6265329" cy="4275683"/>
          </a:xfrm>
        </p:grpSpPr>
        <p:sp>
          <p:nvSpPr>
            <p:cNvPr id="7" name="Ellipse 6"/>
            <p:cNvSpPr/>
            <p:nvPr/>
          </p:nvSpPr>
          <p:spPr>
            <a:xfrm>
              <a:off x="-6" y="0"/>
              <a:ext cx="6265329" cy="4275683"/>
            </a:xfrm>
            <a:prstGeom prst="ellipse">
              <a:avLst/>
            </a:prstGeom>
            <a:solidFill>
              <a:schemeClr val="accent6">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grpSp>
        <p:nvGrpSpPr>
          <p:cNvPr id="9" name="Groupe 8"/>
          <p:cNvGrpSpPr/>
          <p:nvPr/>
        </p:nvGrpSpPr>
        <p:grpSpPr>
          <a:xfrm>
            <a:off x="542278" y="2570569"/>
            <a:ext cx="3024336" cy="1945146"/>
            <a:chOff x="-6" y="0"/>
            <a:chExt cx="6265329" cy="4275683"/>
          </a:xfrm>
        </p:grpSpPr>
        <p:sp>
          <p:nvSpPr>
            <p:cNvPr id="10" name="Ellipse 9"/>
            <p:cNvSpPr/>
            <p:nvPr/>
          </p:nvSpPr>
          <p:spPr>
            <a:xfrm>
              <a:off x="-6" y="0"/>
              <a:ext cx="6265329" cy="4275683"/>
            </a:xfrm>
            <a:prstGeom prst="ellipse">
              <a:avLst/>
            </a:prstGeom>
            <a:solidFill>
              <a:schemeClr val="accent6">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e 4"/>
            <p:cNvSpPr/>
            <p:nvPr/>
          </p:nvSpPr>
          <p:spPr>
            <a:xfrm>
              <a:off x="917530" y="626159"/>
              <a:ext cx="4430257" cy="30233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2400" kern="1200" dirty="0">
                <a:latin typeface="Arial Narrow" pitchFamily="34" charset="0"/>
              </a:endParaRPr>
            </a:p>
          </p:txBody>
        </p:sp>
      </p:grpSp>
      <p:sp>
        <p:nvSpPr>
          <p:cNvPr id="12" name="Ellipse 11"/>
          <p:cNvSpPr/>
          <p:nvPr/>
        </p:nvSpPr>
        <p:spPr>
          <a:xfrm>
            <a:off x="576603" y="2852172"/>
            <a:ext cx="2088231" cy="1412285"/>
          </a:xfrm>
          <a:prstGeom prst="ellipse">
            <a:avLst/>
          </a:prstGeom>
        </p:spPr>
        <p:style>
          <a:lnRef idx="0">
            <a:schemeClr val="accent1"/>
          </a:lnRef>
          <a:fillRef idx="3">
            <a:schemeClr val="accent1"/>
          </a:fillRef>
          <a:effectRef idx="3">
            <a:schemeClr val="accent1"/>
          </a:effectRef>
          <a:fontRef idx="minor">
            <a:schemeClr val="lt1"/>
          </a:fontRef>
        </p:style>
        <p:txBody>
          <a:bodyPr/>
          <a:lstStyle/>
          <a:p>
            <a:r>
              <a:rPr lang="fr-FR" dirty="0" smtClean="0"/>
              <a:t>Embryon</a:t>
            </a:r>
          </a:p>
          <a:p>
            <a:r>
              <a:rPr lang="fr-FR" dirty="0" smtClean="0"/>
              <a:t>être à venir</a:t>
            </a:r>
          </a:p>
          <a:p>
            <a:r>
              <a:rPr lang="fr-FR" dirty="0" smtClean="0"/>
              <a:t>(sujet)</a:t>
            </a:r>
            <a:endParaRPr lang="fr-FR" dirty="0"/>
          </a:p>
        </p:txBody>
      </p:sp>
      <p:sp>
        <p:nvSpPr>
          <p:cNvPr id="13" name="Rectangle 12"/>
          <p:cNvSpPr/>
          <p:nvPr/>
        </p:nvSpPr>
        <p:spPr>
          <a:xfrm>
            <a:off x="6337370" y="2795054"/>
            <a:ext cx="2161169" cy="120032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sz="2400" dirty="0" smtClean="0">
                <a:latin typeface="Arial Black" panose="020B0A04020102020204" pitchFamily="34" charset="0"/>
              </a:rPr>
              <a:t>Coquille </a:t>
            </a:r>
          </a:p>
          <a:p>
            <a:pPr algn="ctr"/>
            <a:r>
              <a:rPr lang="fr-FR" sz="2400" dirty="0" smtClean="0">
                <a:latin typeface="Arial Black" panose="020B0A04020102020204" pitchFamily="34" charset="0"/>
              </a:rPr>
              <a:t>(objet)</a:t>
            </a:r>
          </a:p>
          <a:p>
            <a:r>
              <a:rPr lang="fr-FR" sz="2400" dirty="0" smtClean="0">
                <a:latin typeface="Arial Narrow" panose="020B0606020202030204" pitchFamily="34" charset="0"/>
              </a:rPr>
              <a:t>Isole et protège)</a:t>
            </a:r>
            <a:endParaRPr lang="fr-FR" sz="2400" dirty="0">
              <a:latin typeface="Arial Narrow" panose="020B0606020202030204" pitchFamily="34" charset="0"/>
            </a:endParaRPr>
          </a:p>
        </p:txBody>
      </p:sp>
      <p:sp>
        <p:nvSpPr>
          <p:cNvPr id="15" name="Rectangle 14"/>
          <p:cNvSpPr/>
          <p:nvPr/>
        </p:nvSpPr>
        <p:spPr>
          <a:xfrm>
            <a:off x="3275856" y="481397"/>
            <a:ext cx="1053494" cy="584775"/>
          </a:xfrm>
          <a:prstGeom prst="rect">
            <a:avLst/>
          </a:prstGeom>
        </p:spPr>
        <p:txBody>
          <a:bodyPr wrap="none">
            <a:spAutoFit/>
          </a:bodyPr>
          <a:lstStyle/>
          <a:p>
            <a:r>
              <a:rPr lang="fr-FR" sz="3200" dirty="0" smtClean="0"/>
              <a:t>Œuf</a:t>
            </a:r>
            <a:endParaRPr lang="fr-FR" sz="3200" dirty="0"/>
          </a:p>
        </p:txBody>
      </p:sp>
      <p:sp>
        <p:nvSpPr>
          <p:cNvPr id="17" name="Rectangle 16"/>
          <p:cNvSpPr/>
          <p:nvPr/>
        </p:nvSpPr>
        <p:spPr>
          <a:xfrm>
            <a:off x="6712554" y="5133073"/>
            <a:ext cx="1750825" cy="1200329"/>
          </a:xfrm>
          <a:prstGeom prst="rect">
            <a:avLst/>
          </a:prstGeom>
        </p:spPr>
        <p:txBody>
          <a:bodyPr wrap="square">
            <a:spAutoFit/>
          </a:bodyPr>
          <a:lstStyle/>
          <a:p>
            <a:r>
              <a:rPr lang="fr-FR" dirty="0"/>
              <a:t>Interrelation d’éléments </a:t>
            </a:r>
            <a:r>
              <a:rPr lang="fr-FR" dirty="0" smtClean="0"/>
              <a:t>protagonistes</a:t>
            </a:r>
          </a:p>
          <a:p>
            <a:r>
              <a:rPr lang="fr-FR" dirty="0" smtClean="0"/>
              <a:t>(coopération)</a:t>
            </a:r>
            <a:endParaRPr lang="fr-FR" dirty="0"/>
          </a:p>
        </p:txBody>
      </p:sp>
      <p:pic>
        <p:nvPicPr>
          <p:cNvPr id="18" name="Picture 2" descr="auto entrepreneurs,poussins,sylvia pinel,chomage,vanryb,avanques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1767" y="1054593"/>
            <a:ext cx="1654555" cy="151597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06382" y="5603378"/>
            <a:ext cx="6305385" cy="923330"/>
          </a:xfrm>
          <a:prstGeom prst="rect">
            <a:avLst/>
          </a:prstGeom>
        </p:spPr>
        <p:txBody>
          <a:bodyPr wrap="square">
            <a:spAutoFit/>
          </a:bodyPr>
          <a:lstStyle/>
          <a:p>
            <a:r>
              <a:rPr lang="fr-FR" dirty="0" smtClean="0"/>
              <a:t>Accroissement simultané de volume et d’information</a:t>
            </a:r>
          </a:p>
          <a:p>
            <a:r>
              <a:rPr lang="fr-FR" dirty="0" smtClean="0"/>
              <a:t>Le poussin « pousse » et cette « poussée » est une poussée dirigée et orientée par l’ADN</a:t>
            </a:r>
            <a:endParaRPr lang="fr-FR" dirty="0"/>
          </a:p>
        </p:txBody>
      </p:sp>
      <p:sp>
        <p:nvSpPr>
          <p:cNvPr id="20" name="Arc 39"/>
          <p:cNvSpPr>
            <a:spLocks/>
          </p:cNvSpPr>
          <p:nvPr/>
        </p:nvSpPr>
        <p:spPr bwMode="auto">
          <a:xfrm rot="5102662" flipH="1" flipV="1">
            <a:off x="3040447" y="1839926"/>
            <a:ext cx="2929186" cy="352390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1" name="Arc 39"/>
          <p:cNvSpPr>
            <a:spLocks/>
          </p:cNvSpPr>
          <p:nvPr/>
        </p:nvSpPr>
        <p:spPr bwMode="auto">
          <a:xfrm rot="15720241" flipH="1" flipV="1">
            <a:off x="2850503" y="1377735"/>
            <a:ext cx="2929186" cy="352390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34251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p:cNvGraphicFramePr>
          <p:nvPr>
            <p:extLst>
              <p:ext uri="{D42A27DB-BD31-4B8C-83A1-F6EECF244321}">
                <p14:modId xmlns:p14="http://schemas.microsoft.com/office/powerpoint/2010/main" val="323387264"/>
              </p:ext>
            </p:extLst>
          </p:nvPr>
        </p:nvGraphicFramePr>
        <p:xfrm>
          <a:off x="0" y="0"/>
          <a:ext cx="52200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220072" y="0"/>
            <a:ext cx="3923928" cy="67403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dirty="0">
                <a:latin typeface="Bodoni MT Condensed" pitchFamily="18" charset="0"/>
              </a:rPr>
              <a:t>Grâce à l’action de l’énergie première universelle, les éléments sujet et objet de chaque entité forment une </a:t>
            </a:r>
            <a:r>
              <a:rPr lang="fr-FR" sz="2400" i="1" dirty="0">
                <a:latin typeface="Bodoni MT Condensed" pitchFamily="18" charset="0"/>
              </a:rPr>
              <a:t>base commune</a:t>
            </a:r>
            <a:r>
              <a:rPr lang="fr-FR" sz="2400" dirty="0">
                <a:latin typeface="Bodoni MT Condensed" pitchFamily="18" charset="0"/>
              </a:rPr>
              <a:t> et entrent en interaction. Cette relation génère à son tour toutes </a:t>
            </a:r>
            <a:r>
              <a:rPr lang="fr-FR" sz="2400" b="1" dirty="0">
                <a:latin typeface="Bodoni MT Condensed" pitchFamily="18" charset="0"/>
              </a:rPr>
              <a:t>les forces dont l’entité a besoin pour l’existence, la multiplication et l’action</a:t>
            </a:r>
            <a:r>
              <a:rPr lang="fr-FR" sz="2400" dirty="0">
                <a:latin typeface="Bodoni MT Condensed" pitchFamily="18" charset="0"/>
              </a:rPr>
              <a:t>. L’interaction qui génère ainsi ces forces est appelée </a:t>
            </a:r>
            <a:r>
              <a:rPr lang="fr-FR" sz="2400" i="1" dirty="0">
                <a:latin typeface="Bodoni MT Condensed" pitchFamily="18" charset="0"/>
              </a:rPr>
              <a:t>action de donner et recevoir</a:t>
            </a:r>
            <a:r>
              <a:rPr lang="fr-FR" sz="2400" dirty="0">
                <a:latin typeface="Bodoni MT Condensed" pitchFamily="18" charset="0"/>
              </a:rPr>
              <a:t>. L’énergie première universelle et les forces engendrées par l’action de donner et recevoir sont en relation mutuelle de types : intérieur et extérieur, cause et effet, partenaire sujet et partenaire objet. L’énergie première universelle engendre une force verticale, tandis que les forces générées par l’action de donner et recevoir sont des forces horizontales</a:t>
            </a:r>
            <a:endParaRPr lang="fr-FR" sz="2400" dirty="0"/>
          </a:p>
        </p:txBody>
      </p:sp>
      <p:sp>
        <p:nvSpPr>
          <p:cNvPr id="12" name="Rectangle 11"/>
          <p:cNvSpPr/>
          <p:nvPr/>
        </p:nvSpPr>
        <p:spPr>
          <a:xfrm>
            <a:off x="0" y="1590872"/>
            <a:ext cx="2244397" cy="400110"/>
          </a:xfrm>
          <a:prstGeom prst="rect">
            <a:avLst/>
          </a:prstGeom>
        </p:spPr>
        <p:txBody>
          <a:bodyPr wrap="none">
            <a:spAutoFit/>
          </a:bodyPr>
          <a:lstStyle/>
          <a:p>
            <a:r>
              <a:rPr lang="fr-FR" sz="2000" dirty="0">
                <a:solidFill>
                  <a:srgbClr val="7030A0"/>
                </a:solidFill>
                <a:latin typeface="Bodoni MT Condensed" pitchFamily="18" charset="0"/>
              </a:rPr>
              <a:t>E</a:t>
            </a:r>
            <a:r>
              <a:rPr lang="fr-FR" sz="2000" dirty="0" smtClean="0">
                <a:solidFill>
                  <a:srgbClr val="7030A0"/>
                </a:solidFill>
                <a:latin typeface="Bodoni MT Condensed" pitchFamily="18" charset="0"/>
              </a:rPr>
              <a:t>nergie </a:t>
            </a:r>
            <a:r>
              <a:rPr lang="fr-FR" sz="2000" dirty="0">
                <a:solidFill>
                  <a:srgbClr val="7030A0"/>
                </a:solidFill>
                <a:latin typeface="Bodoni MT Condensed" pitchFamily="18" charset="0"/>
              </a:rPr>
              <a:t>première universelle</a:t>
            </a:r>
            <a:endParaRPr lang="fr-FR" sz="2000" dirty="0">
              <a:solidFill>
                <a:srgbClr val="7030A0"/>
              </a:solidFill>
            </a:endParaRPr>
          </a:p>
        </p:txBody>
      </p:sp>
      <p:sp>
        <p:nvSpPr>
          <p:cNvPr id="13" name="Arc 39"/>
          <p:cNvSpPr>
            <a:spLocks/>
          </p:cNvSpPr>
          <p:nvPr/>
        </p:nvSpPr>
        <p:spPr bwMode="auto">
          <a:xfrm rot="5048118" flipH="1" flipV="1">
            <a:off x="1629357" y="2192705"/>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83795" flipH="1" flipV="1">
            <a:off x="1416873" y="2453006"/>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Rectangle 14"/>
          <p:cNvSpPr/>
          <p:nvPr/>
        </p:nvSpPr>
        <p:spPr>
          <a:xfrm>
            <a:off x="3421382" y="5589240"/>
            <a:ext cx="1591141" cy="923330"/>
          </a:xfrm>
          <a:prstGeom prst="rect">
            <a:avLst/>
          </a:prstGeom>
        </p:spPr>
        <p:txBody>
          <a:bodyPr wrap="square">
            <a:spAutoFit/>
          </a:bodyPr>
          <a:lstStyle/>
          <a:p>
            <a:r>
              <a:rPr lang="fr-FR" b="1" dirty="0" smtClean="0">
                <a:latin typeface="Bodoni MT Condensed" pitchFamily="18" charset="0"/>
              </a:rPr>
              <a:t>existence</a:t>
            </a:r>
            <a:r>
              <a:rPr lang="fr-FR" b="1" dirty="0">
                <a:latin typeface="Bodoni MT Condensed" pitchFamily="18" charset="0"/>
              </a:rPr>
              <a:t>, </a:t>
            </a:r>
            <a:r>
              <a:rPr lang="fr-FR" b="1" dirty="0" smtClean="0">
                <a:latin typeface="Bodoni MT Condensed" pitchFamily="18" charset="0"/>
              </a:rPr>
              <a:t>multiplication action</a:t>
            </a:r>
            <a:endParaRPr lang="fr-FR" dirty="0"/>
          </a:p>
        </p:txBody>
      </p:sp>
      <p:sp>
        <p:nvSpPr>
          <p:cNvPr id="16" name="Rectangle 15"/>
          <p:cNvSpPr/>
          <p:nvPr/>
        </p:nvSpPr>
        <p:spPr>
          <a:xfrm>
            <a:off x="1619672" y="2492990"/>
            <a:ext cx="2103378" cy="1938992"/>
          </a:xfrm>
          <a:prstGeom prst="rect">
            <a:avLst/>
          </a:prstGeom>
        </p:spPr>
        <p:txBody>
          <a:bodyPr wrap="square">
            <a:spAutoFit/>
          </a:bodyPr>
          <a:lstStyle/>
          <a:p>
            <a:pPr algn="ctr"/>
            <a:r>
              <a:rPr lang="fr-FR" sz="2000" b="1" dirty="0">
                <a:solidFill>
                  <a:srgbClr val="0070C0"/>
                </a:solidFill>
                <a:latin typeface="Bodoni MT Condensed" pitchFamily="18" charset="0"/>
              </a:rPr>
              <a:t>action de donner </a:t>
            </a: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r>
              <a:rPr lang="fr-FR" sz="2000" b="1" dirty="0" smtClean="0">
                <a:solidFill>
                  <a:srgbClr val="0070C0"/>
                </a:solidFill>
                <a:latin typeface="Bodoni MT Condensed" pitchFamily="18" charset="0"/>
              </a:rPr>
              <a:t>et </a:t>
            </a:r>
            <a:r>
              <a:rPr lang="fr-FR" sz="2000" b="1" dirty="0">
                <a:solidFill>
                  <a:srgbClr val="0070C0"/>
                </a:solidFill>
                <a:latin typeface="Bodoni MT Condensed" pitchFamily="18" charset="0"/>
              </a:rPr>
              <a:t>recevoir</a:t>
            </a:r>
            <a:endParaRPr lang="fr-FR" sz="2000" b="1" dirty="0">
              <a:solidFill>
                <a:srgbClr val="0070C0"/>
              </a:solidFill>
            </a:endParaRPr>
          </a:p>
        </p:txBody>
      </p:sp>
    </p:spTree>
    <p:extLst>
      <p:ext uri="{BB962C8B-B14F-4D97-AF65-F5344CB8AC3E}">
        <p14:creationId xmlns:p14="http://schemas.microsoft.com/office/powerpoint/2010/main" val="25850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712301" y="815564"/>
            <a:ext cx="3641675" cy="516894"/>
          </a:xfrm>
        </p:spPr>
        <p:style>
          <a:lnRef idx="0">
            <a:schemeClr val="accent2"/>
          </a:lnRef>
          <a:fillRef idx="3">
            <a:schemeClr val="accent2"/>
          </a:fillRef>
          <a:effectRef idx="3">
            <a:schemeClr val="accent2"/>
          </a:effectRef>
          <a:fontRef idx="minor">
            <a:schemeClr val="lt1"/>
          </a:fontRef>
        </p:style>
        <p:txBody>
          <a:bodyPr>
            <a:normAutofit fontScale="92500"/>
          </a:bodyPr>
          <a:lstStyle/>
          <a:p>
            <a:r>
              <a:rPr lang="fr-FR" dirty="0" smtClean="0">
                <a:solidFill>
                  <a:srgbClr val="FF0000"/>
                </a:solidFill>
              </a:rPr>
              <a:t>Matérialisme dialectique</a:t>
            </a:r>
          </a:p>
        </p:txBody>
      </p:sp>
      <p:graphicFrame>
        <p:nvGraphicFramePr>
          <p:cNvPr id="9" name="Espace réservé du contenu 8"/>
          <p:cNvGraphicFramePr>
            <a:graphicFrameLocks noGrp="1"/>
          </p:cNvGraphicFramePr>
          <p:nvPr>
            <p:ph sz="quarter" idx="4"/>
            <p:extLst>
              <p:ext uri="{D42A27DB-BD31-4B8C-83A1-F6EECF244321}">
                <p14:modId xmlns:p14="http://schemas.microsoft.com/office/powerpoint/2010/main" val="676554458"/>
              </p:ext>
            </p:extLst>
          </p:nvPr>
        </p:nvGraphicFramePr>
        <p:xfrm>
          <a:off x="4572000" y="1096019"/>
          <a:ext cx="38164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lipse 4"/>
          <p:cNvSpPr/>
          <p:nvPr/>
        </p:nvSpPr>
        <p:spPr>
          <a:xfrm>
            <a:off x="3445627" y="2853319"/>
            <a:ext cx="858276" cy="74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Sujet</a:t>
            </a:r>
            <a:endParaRPr lang="fr-FR" sz="1500" kern="1200" dirty="0"/>
          </a:p>
        </p:txBody>
      </p:sp>
      <p:sp>
        <p:nvSpPr>
          <p:cNvPr id="17" name="Flèche vers le bas 16"/>
          <p:cNvSpPr/>
          <p:nvPr/>
        </p:nvSpPr>
        <p:spPr>
          <a:xfrm rot="16200000">
            <a:off x="1795919" y="2925175"/>
            <a:ext cx="432048" cy="68996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Flèche vers le bas 17"/>
          <p:cNvSpPr/>
          <p:nvPr/>
        </p:nvSpPr>
        <p:spPr>
          <a:xfrm rot="5400000">
            <a:off x="2669915" y="2913440"/>
            <a:ext cx="432048" cy="685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nvGrpSpPr>
          <p:cNvPr id="19" name="Groupe 18"/>
          <p:cNvGrpSpPr/>
          <p:nvPr/>
        </p:nvGrpSpPr>
        <p:grpSpPr>
          <a:xfrm>
            <a:off x="514865" y="2699345"/>
            <a:ext cx="1106737" cy="1106737"/>
            <a:chOff x="1987" y="1714883"/>
            <a:chExt cx="1106737" cy="1106737"/>
          </a:xfrm>
        </p:grpSpPr>
        <p:sp>
          <p:nvSpPr>
            <p:cNvPr id="20" name="Ellipse 19"/>
            <p:cNvSpPr/>
            <p:nvPr/>
          </p:nvSpPr>
          <p:spPr>
            <a:xfrm>
              <a:off x="1987" y="1714883"/>
              <a:ext cx="1106737" cy="1106737"/>
            </a:xfrm>
            <a:prstGeom prst="ellipse">
              <a:avLst/>
            </a:prstGeom>
          </p:spPr>
          <p:style>
            <a:lnRef idx="0">
              <a:schemeClr val="accent2"/>
            </a:lnRef>
            <a:fillRef idx="3">
              <a:schemeClr val="accent2"/>
            </a:fillRef>
            <a:effectRef idx="3">
              <a:schemeClr val="accent2"/>
            </a:effectRef>
            <a:fontRef idx="minor">
              <a:schemeClr val="lt1"/>
            </a:fontRef>
          </p:style>
        </p:sp>
        <p:sp>
          <p:nvSpPr>
            <p:cNvPr id="21" name="Ellipse 4"/>
            <p:cNvSpPr/>
            <p:nvPr/>
          </p:nvSpPr>
          <p:spPr>
            <a:xfrm>
              <a:off x="164065" y="1876961"/>
              <a:ext cx="782581" cy="782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Bodoni MT Condensed" pitchFamily="18" charset="0"/>
                </a:rPr>
                <a:t>Affirmation</a:t>
              </a:r>
            </a:p>
            <a:p>
              <a:pPr lvl="0" algn="ctr" defTabSz="755650">
                <a:lnSpc>
                  <a:spcPct val="90000"/>
                </a:lnSpc>
                <a:spcBef>
                  <a:spcPct val="0"/>
                </a:spcBef>
                <a:spcAft>
                  <a:spcPct val="35000"/>
                </a:spcAft>
              </a:pPr>
              <a:r>
                <a:rPr lang="fr-FR" sz="1700" kern="1200" dirty="0" smtClean="0"/>
                <a:t>Sujet</a:t>
              </a:r>
              <a:endParaRPr lang="fr-FR" sz="1700" kern="1200" dirty="0"/>
            </a:p>
          </p:txBody>
        </p:sp>
      </p:grpSp>
      <p:grpSp>
        <p:nvGrpSpPr>
          <p:cNvPr id="22" name="Groupe 21"/>
          <p:cNvGrpSpPr/>
          <p:nvPr/>
        </p:nvGrpSpPr>
        <p:grpSpPr>
          <a:xfrm>
            <a:off x="3251624" y="2699346"/>
            <a:ext cx="1106737" cy="1106737"/>
            <a:chOff x="1987" y="1714883"/>
            <a:chExt cx="1106737" cy="1106737"/>
          </a:xfrm>
        </p:grpSpPr>
        <p:sp>
          <p:nvSpPr>
            <p:cNvPr id="23" name="Ellipse 22"/>
            <p:cNvSpPr/>
            <p:nvPr/>
          </p:nvSpPr>
          <p:spPr>
            <a:xfrm>
              <a:off x="1987" y="1714883"/>
              <a:ext cx="1106737" cy="1106737"/>
            </a:xfrm>
            <a:prstGeom prst="ellipse">
              <a:avLst/>
            </a:prstGeom>
          </p:spPr>
          <p:style>
            <a:lnRef idx="0">
              <a:schemeClr val="accent2"/>
            </a:lnRef>
            <a:fillRef idx="3">
              <a:schemeClr val="accent2"/>
            </a:fillRef>
            <a:effectRef idx="3">
              <a:schemeClr val="accent2"/>
            </a:effectRef>
            <a:fontRef idx="minor">
              <a:schemeClr val="lt1"/>
            </a:fontRef>
          </p:style>
        </p:sp>
        <p:sp>
          <p:nvSpPr>
            <p:cNvPr id="24" name="Ellipse 4"/>
            <p:cNvSpPr/>
            <p:nvPr/>
          </p:nvSpPr>
          <p:spPr>
            <a:xfrm>
              <a:off x="164065" y="1876961"/>
              <a:ext cx="782581" cy="782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Bodoni MT Condensed" pitchFamily="18" charset="0"/>
                </a:rPr>
                <a:t>Négation</a:t>
              </a:r>
            </a:p>
            <a:p>
              <a:pPr lvl="0" algn="ctr" defTabSz="755650">
                <a:lnSpc>
                  <a:spcPct val="90000"/>
                </a:lnSpc>
                <a:spcBef>
                  <a:spcPct val="0"/>
                </a:spcBef>
                <a:spcAft>
                  <a:spcPct val="35000"/>
                </a:spcAft>
              </a:pPr>
              <a:r>
                <a:rPr lang="fr-FR" sz="1700" kern="1200" dirty="0" smtClean="0"/>
                <a:t>Sujet</a:t>
              </a:r>
              <a:endParaRPr lang="fr-FR" sz="1700" kern="1200" dirty="0"/>
            </a:p>
          </p:txBody>
        </p:sp>
      </p:grpSp>
      <p:grpSp>
        <p:nvGrpSpPr>
          <p:cNvPr id="25" name="Groupe 24"/>
          <p:cNvGrpSpPr/>
          <p:nvPr/>
        </p:nvGrpSpPr>
        <p:grpSpPr>
          <a:xfrm>
            <a:off x="1989750" y="4077072"/>
            <a:ext cx="1106737" cy="1106737"/>
            <a:chOff x="1987" y="1714883"/>
            <a:chExt cx="1106737" cy="1106737"/>
          </a:xfrm>
        </p:grpSpPr>
        <p:sp>
          <p:nvSpPr>
            <p:cNvPr id="26" name="Ellipse 25"/>
            <p:cNvSpPr/>
            <p:nvPr/>
          </p:nvSpPr>
          <p:spPr>
            <a:xfrm>
              <a:off x="1987" y="1714883"/>
              <a:ext cx="1106737" cy="1106737"/>
            </a:xfrm>
            <a:prstGeom prst="ellipse">
              <a:avLst/>
            </a:prstGeom>
          </p:spPr>
          <p:style>
            <a:lnRef idx="0">
              <a:schemeClr val="accent2"/>
            </a:lnRef>
            <a:fillRef idx="3">
              <a:schemeClr val="accent2"/>
            </a:fillRef>
            <a:effectRef idx="3">
              <a:schemeClr val="accent2"/>
            </a:effectRef>
            <a:fontRef idx="minor">
              <a:schemeClr val="lt1"/>
            </a:fontRef>
          </p:style>
        </p:sp>
        <p:sp>
          <p:nvSpPr>
            <p:cNvPr id="27" name="Ellipse 4"/>
            <p:cNvSpPr/>
            <p:nvPr/>
          </p:nvSpPr>
          <p:spPr>
            <a:xfrm>
              <a:off x="164065" y="1876961"/>
              <a:ext cx="782581" cy="782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Bodoni MT Condensed" pitchFamily="18" charset="0"/>
                </a:rPr>
                <a:t>Négation</a:t>
              </a:r>
            </a:p>
            <a:p>
              <a:pPr lvl="0" algn="ctr" defTabSz="755650">
                <a:lnSpc>
                  <a:spcPct val="90000"/>
                </a:lnSpc>
                <a:spcBef>
                  <a:spcPct val="0"/>
                </a:spcBef>
                <a:spcAft>
                  <a:spcPct val="35000"/>
                </a:spcAft>
              </a:pPr>
              <a:r>
                <a:rPr lang="fr-FR" sz="1700" dirty="0">
                  <a:latin typeface="Bodoni MT Condensed" pitchFamily="18" charset="0"/>
                </a:rPr>
                <a:t>d</a:t>
              </a:r>
              <a:r>
                <a:rPr lang="fr-FR" sz="1700" kern="1200" dirty="0" smtClean="0">
                  <a:latin typeface="Bodoni MT Condensed" pitchFamily="18" charset="0"/>
                </a:rPr>
                <a:t>e la négation</a:t>
              </a:r>
              <a:endParaRPr lang="fr-FR" sz="1700" kern="1200" dirty="0">
                <a:latin typeface="Bodoni MT Condensed" pitchFamily="18" charset="0"/>
              </a:endParaRPr>
            </a:p>
          </p:txBody>
        </p:sp>
      </p:grpSp>
      <p:sp>
        <p:nvSpPr>
          <p:cNvPr id="28" name="Rectangle 27"/>
          <p:cNvSpPr/>
          <p:nvPr/>
        </p:nvSpPr>
        <p:spPr>
          <a:xfrm>
            <a:off x="1068233" y="5262014"/>
            <a:ext cx="294431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solidFill>
                  <a:srgbClr val="FF0000"/>
                </a:solidFill>
              </a:rPr>
              <a:t>Pas de finalité</a:t>
            </a:r>
          </a:p>
          <a:p>
            <a:pPr algn="ctr"/>
            <a:r>
              <a:rPr lang="fr-FR" dirty="0" smtClean="0">
                <a:solidFill>
                  <a:srgbClr val="FF0000"/>
                </a:solidFill>
              </a:rPr>
              <a:t>Sujet =&gt; &lt;= Sujet</a:t>
            </a:r>
          </a:p>
          <a:p>
            <a:pPr algn="ctr"/>
            <a:r>
              <a:rPr lang="fr-FR" dirty="0" smtClean="0">
                <a:solidFill>
                  <a:srgbClr val="FF0000"/>
                </a:solidFill>
              </a:rPr>
              <a:t>Antagonisme, discorde</a:t>
            </a:r>
          </a:p>
          <a:p>
            <a:pPr algn="ctr"/>
            <a:r>
              <a:rPr lang="fr-FR" dirty="0" smtClean="0">
                <a:solidFill>
                  <a:srgbClr val="FF0000"/>
                </a:solidFill>
              </a:rPr>
              <a:t>Lutte </a:t>
            </a:r>
            <a:r>
              <a:rPr lang="fr-FR" dirty="0" err="1" smtClean="0">
                <a:solidFill>
                  <a:srgbClr val="FF0000"/>
                </a:solidFill>
              </a:rPr>
              <a:t>destrutrice</a:t>
            </a:r>
            <a:endParaRPr lang="fr-FR" dirty="0">
              <a:solidFill>
                <a:srgbClr val="FF0000"/>
              </a:solidFill>
            </a:endParaRPr>
          </a:p>
        </p:txBody>
      </p:sp>
      <p:sp>
        <p:nvSpPr>
          <p:cNvPr id="29" name="Arc 39"/>
          <p:cNvSpPr>
            <a:spLocks/>
          </p:cNvSpPr>
          <p:nvPr/>
        </p:nvSpPr>
        <p:spPr bwMode="auto">
          <a:xfrm rot="4858664" flipH="1" flipV="1">
            <a:off x="5566063" y="2787321"/>
            <a:ext cx="2040209" cy="171337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1" name="Rectangle 30"/>
          <p:cNvSpPr/>
          <p:nvPr/>
        </p:nvSpPr>
        <p:spPr>
          <a:xfrm>
            <a:off x="4812715" y="5253756"/>
            <a:ext cx="328767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solidFill>
                  <a:srgbClr val="002060"/>
                </a:solidFill>
              </a:rPr>
              <a:t>finalité</a:t>
            </a:r>
          </a:p>
          <a:p>
            <a:pPr algn="ctr"/>
            <a:r>
              <a:rPr lang="fr-FR" dirty="0" smtClean="0">
                <a:solidFill>
                  <a:srgbClr val="002060"/>
                </a:solidFill>
              </a:rPr>
              <a:t>Sujet             Objet</a:t>
            </a:r>
          </a:p>
          <a:p>
            <a:pPr algn="ctr"/>
            <a:r>
              <a:rPr lang="fr-FR" dirty="0" err="1" smtClean="0">
                <a:solidFill>
                  <a:srgbClr val="002060"/>
                </a:solidFill>
              </a:rPr>
              <a:t>Protagonisme</a:t>
            </a:r>
            <a:r>
              <a:rPr lang="fr-FR" dirty="0" smtClean="0">
                <a:solidFill>
                  <a:srgbClr val="002060"/>
                </a:solidFill>
              </a:rPr>
              <a:t> &amp; concorde</a:t>
            </a:r>
          </a:p>
          <a:p>
            <a:pPr algn="ctr"/>
            <a:r>
              <a:rPr lang="fr-FR" dirty="0" smtClean="0">
                <a:solidFill>
                  <a:srgbClr val="002060"/>
                </a:solidFill>
              </a:rPr>
              <a:t>Coopération créatrice</a:t>
            </a:r>
            <a:endParaRPr lang="fr-FR" dirty="0">
              <a:solidFill>
                <a:srgbClr val="002060"/>
              </a:solidFill>
            </a:endParaRPr>
          </a:p>
        </p:txBody>
      </p:sp>
      <p:cxnSp>
        <p:nvCxnSpPr>
          <p:cNvPr id="35" name="Connecteur droit avec flèche 34"/>
          <p:cNvCxnSpPr/>
          <p:nvPr/>
        </p:nvCxnSpPr>
        <p:spPr>
          <a:xfrm>
            <a:off x="6041159" y="5645027"/>
            <a:ext cx="71596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Arc 39"/>
          <p:cNvSpPr>
            <a:spLocks/>
          </p:cNvSpPr>
          <p:nvPr/>
        </p:nvSpPr>
        <p:spPr bwMode="auto">
          <a:xfrm rot="15591442" flipH="1" flipV="1">
            <a:off x="5366921" y="2065363"/>
            <a:ext cx="2040209" cy="171337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37" name="Connecteur droit avec flèche 36"/>
          <p:cNvCxnSpPr/>
          <p:nvPr/>
        </p:nvCxnSpPr>
        <p:spPr>
          <a:xfrm flipH="1">
            <a:off x="5966925" y="5839303"/>
            <a:ext cx="71596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1" name="Espace réservé du texte 6"/>
          <p:cNvSpPr txBox="1">
            <a:spLocks/>
          </p:cNvSpPr>
          <p:nvPr/>
        </p:nvSpPr>
        <p:spPr>
          <a:xfrm>
            <a:off x="4531790" y="815564"/>
            <a:ext cx="3856634" cy="52520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lt1"/>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lt1"/>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lt1"/>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9pPr>
          </a:lstStyle>
          <a:p>
            <a:r>
              <a:rPr lang="fr-FR" dirty="0" smtClean="0">
                <a:solidFill>
                  <a:schemeClr val="accent3">
                    <a:lumMod val="60000"/>
                    <a:lumOff val="40000"/>
                  </a:schemeClr>
                </a:solidFill>
              </a:rPr>
              <a:t>Principes de l’unification</a:t>
            </a:r>
            <a:endParaRPr lang="fr-FR" dirty="0">
              <a:solidFill>
                <a:schemeClr val="accent3">
                  <a:lumMod val="60000"/>
                  <a:lumOff val="40000"/>
                </a:schemeClr>
              </a:solidFill>
            </a:endParaRPr>
          </a:p>
        </p:txBody>
      </p:sp>
    </p:spTree>
    <p:extLst>
      <p:ext uri="{BB962C8B-B14F-4D97-AF65-F5344CB8AC3E}">
        <p14:creationId xmlns:p14="http://schemas.microsoft.com/office/powerpoint/2010/main" val="2052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197327">
            <a:off x="715787" y="1523287"/>
            <a:ext cx="3871622" cy="3871627"/>
          </a:xfrm>
          <a:prstGeom prst="rect">
            <a:avLst/>
          </a:prstGeom>
          <a:noFill/>
        </p:spPr>
      </p:pic>
      <p:sp>
        <p:nvSpPr>
          <p:cNvPr id="8" name="Rectangle 7"/>
          <p:cNvSpPr/>
          <p:nvPr/>
        </p:nvSpPr>
        <p:spPr>
          <a:xfrm>
            <a:off x="1966155" y="1789458"/>
            <a:ext cx="2169184" cy="923330"/>
          </a:xfrm>
          <a:prstGeom prst="rect">
            <a:avLst/>
          </a:prstGeom>
        </p:spPr>
        <p:txBody>
          <a:bodyPr wrap="none">
            <a:spAutoFit/>
          </a:bodyPr>
          <a:lstStyle/>
          <a:p>
            <a:r>
              <a:rPr lang="fr-FR" dirty="0"/>
              <a:t>Sung </a:t>
            </a:r>
            <a:r>
              <a:rPr lang="fr-FR" dirty="0" smtClean="0"/>
              <a:t>Sang</a:t>
            </a:r>
          </a:p>
          <a:p>
            <a:r>
              <a:rPr lang="fr-FR" dirty="0" smtClean="0"/>
              <a:t>Intention =&gt; idées</a:t>
            </a:r>
          </a:p>
          <a:p>
            <a:r>
              <a:rPr lang="fr-FR" dirty="0" smtClean="0"/>
              <a:t>Logos, plan</a:t>
            </a:r>
            <a:endParaRPr lang="fr-FR" dirty="0"/>
          </a:p>
        </p:txBody>
      </p:sp>
      <p:sp>
        <p:nvSpPr>
          <p:cNvPr id="9" name="Rectangle 8"/>
          <p:cNvSpPr/>
          <p:nvPr/>
        </p:nvSpPr>
        <p:spPr>
          <a:xfrm>
            <a:off x="1389841" y="4149080"/>
            <a:ext cx="2388795" cy="923330"/>
          </a:xfrm>
          <a:prstGeom prst="rect">
            <a:avLst/>
          </a:prstGeom>
        </p:spPr>
        <p:txBody>
          <a:bodyPr wrap="none">
            <a:spAutoFit/>
          </a:bodyPr>
          <a:lstStyle/>
          <a:p>
            <a:r>
              <a:rPr lang="fr-FR" dirty="0" err="1" smtClean="0">
                <a:solidFill>
                  <a:schemeClr val="bg1"/>
                </a:solidFill>
              </a:rPr>
              <a:t>Hyung</a:t>
            </a:r>
            <a:r>
              <a:rPr lang="fr-FR" dirty="0" smtClean="0">
                <a:solidFill>
                  <a:schemeClr val="bg1"/>
                </a:solidFill>
              </a:rPr>
              <a:t> Sang</a:t>
            </a:r>
          </a:p>
          <a:p>
            <a:r>
              <a:rPr lang="fr-FR" dirty="0" smtClean="0">
                <a:solidFill>
                  <a:schemeClr val="bg1"/>
                </a:solidFill>
              </a:rPr>
              <a:t>Élan, pré-énergie</a:t>
            </a:r>
          </a:p>
          <a:p>
            <a:r>
              <a:rPr lang="fr-FR" dirty="0" smtClean="0">
                <a:solidFill>
                  <a:schemeClr val="bg1"/>
                </a:solidFill>
              </a:rPr>
              <a:t>=&gt; énergie, matière</a:t>
            </a:r>
            <a:endParaRPr lang="fr-FR" dirty="0">
              <a:solidFill>
                <a:schemeClr val="bg1"/>
              </a:solidFill>
            </a:endParaRPr>
          </a:p>
        </p:txBody>
      </p:sp>
      <p:sp>
        <p:nvSpPr>
          <p:cNvPr id="13" name="Rectangle 12"/>
          <p:cNvSpPr/>
          <p:nvPr/>
        </p:nvSpPr>
        <p:spPr>
          <a:xfrm>
            <a:off x="5742063" y="1160780"/>
            <a:ext cx="1722073"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4000" dirty="0" smtClean="0">
                <a:latin typeface="Bodoni MT Condensed" panose="02070606080606020203" pitchFamily="18" charset="0"/>
              </a:rPr>
              <a:t>Invisible</a:t>
            </a:r>
          </a:p>
          <a:p>
            <a:r>
              <a:rPr lang="fr-FR" sz="4000" dirty="0" smtClean="0">
                <a:latin typeface="Bodoni MT Condensed" panose="02070606080606020203" pitchFamily="18" charset="0"/>
              </a:rPr>
              <a:t>Intérieur</a:t>
            </a:r>
          </a:p>
          <a:p>
            <a:r>
              <a:rPr lang="fr-FR" sz="4000" dirty="0" smtClean="0">
                <a:latin typeface="Bodoni MT Condensed" panose="02070606080606020203" pitchFamily="18" charset="0"/>
              </a:rPr>
              <a:t>Cause</a:t>
            </a:r>
            <a:endParaRPr lang="fr-FR" sz="4000" dirty="0">
              <a:latin typeface="Bodoni MT Condensed" panose="02070606080606020203" pitchFamily="18" charset="0"/>
            </a:endParaRPr>
          </a:p>
        </p:txBody>
      </p:sp>
      <p:sp>
        <p:nvSpPr>
          <p:cNvPr id="14" name="Rectangle 13"/>
          <p:cNvSpPr/>
          <p:nvPr/>
        </p:nvSpPr>
        <p:spPr>
          <a:xfrm>
            <a:off x="5706193" y="4293096"/>
            <a:ext cx="1757943" cy="193899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4000" dirty="0" smtClean="0">
                <a:latin typeface="Bodoni MT Condensed" panose="02070606080606020203" pitchFamily="18" charset="0"/>
              </a:rPr>
              <a:t>visible</a:t>
            </a:r>
          </a:p>
          <a:p>
            <a:r>
              <a:rPr lang="fr-FR" sz="4000" dirty="0" smtClean="0">
                <a:latin typeface="Bodoni MT Condensed" panose="02070606080606020203" pitchFamily="18" charset="0"/>
              </a:rPr>
              <a:t>extérieur</a:t>
            </a:r>
          </a:p>
          <a:p>
            <a:r>
              <a:rPr lang="fr-FR" sz="4000" dirty="0" smtClean="0">
                <a:latin typeface="Bodoni MT Condensed" panose="02070606080606020203" pitchFamily="18" charset="0"/>
              </a:rPr>
              <a:t>Effet</a:t>
            </a:r>
            <a:endParaRPr lang="fr-FR" sz="4000" dirty="0">
              <a:latin typeface="Bodoni MT Condensed" panose="02070606080606020203" pitchFamily="18"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125476"/>
            <a:ext cx="918169" cy="1974296"/>
          </a:xfrm>
          <a:prstGeom prst="rect">
            <a:avLst/>
          </a:prstGeom>
        </p:spPr>
      </p:pic>
      <p:pic>
        <p:nvPicPr>
          <p:cNvPr id="24" name="Imag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12" y="4293096"/>
            <a:ext cx="973382" cy="1938992"/>
          </a:xfrm>
          <a:prstGeom prst="rect">
            <a:avLst/>
          </a:prstGeom>
        </p:spPr>
      </p:pic>
    </p:spTree>
    <p:extLst>
      <p:ext uri="{BB962C8B-B14F-4D97-AF65-F5344CB8AC3E}">
        <p14:creationId xmlns:p14="http://schemas.microsoft.com/office/powerpoint/2010/main" val="1899879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552676" y="5785079"/>
            <a:ext cx="504057" cy="504057"/>
          </a:xfrm>
          <a:prstGeom prst="rect">
            <a:avLst/>
          </a:prstGeom>
          <a:noFill/>
        </p:spPr>
      </p:pic>
      <p:pic>
        <p:nvPicPr>
          <p:cNvPr id="5"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197327">
            <a:off x="1250075" y="4525910"/>
            <a:ext cx="1085302" cy="1085303"/>
          </a:xfrm>
          <a:prstGeom prst="rect">
            <a:avLst/>
          </a:prstGeom>
          <a:noFill/>
        </p:spPr>
      </p:pic>
      <p:pic>
        <p:nvPicPr>
          <p:cNvPr id="6"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197327">
            <a:off x="643690" y="1675096"/>
            <a:ext cx="2406581" cy="2406584"/>
          </a:xfrm>
          <a:prstGeom prst="rect">
            <a:avLst/>
          </a:prstGeom>
          <a:noFill/>
        </p:spPr>
      </p:pic>
      <p:sp>
        <p:nvSpPr>
          <p:cNvPr id="7" name="Rectangle 6"/>
          <p:cNvSpPr/>
          <p:nvPr/>
        </p:nvSpPr>
        <p:spPr>
          <a:xfrm>
            <a:off x="1329983" y="1942836"/>
            <a:ext cx="1370888" cy="369332"/>
          </a:xfrm>
          <a:prstGeom prst="rect">
            <a:avLst/>
          </a:prstGeom>
        </p:spPr>
        <p:txBody>
          <a:bodyPr wrap="none">
            <a:spAutoFit/>
          </a:bodyPr>
          <a:lstStyle/>
          <a:p>
            <a:r>
              <a:rPr lang="fr-FR" dirty="0"/>
              <a:t>Sung Sang</a:t>
            </a:r>
          </a:p>
        </p:txBody>
      </p:sp>
      <p:sp>
        <p:nvSpPr>
          <p:cNvPr id="8" name="Rectangle 7"/>
          <p:cNvSpPr/>
          <p:nvPr/>
        </p:nvSpPr>
        <p:spPr>
          <a:xfrm>
            <a:off x="1115601" y="3486525"/>
            <a:ext cx="1535998" cy="369332"/>
          </a:xfrm>
          <a:prstGeom prst="rect">
            <a:avLst/>
          </a:prstGeom>
        </p:spPr>
        <p:txBody>
          <a:bodyPr wrap="none">
            <a:spAutoFit/>
          </a:bodyPr>
          <a:lstStyle/>
          <a:p>
            <a:r>
              <a:rPr lang="fr-FR" dirty="0" err="1" smtClean="0">
                <a:solidFill>
                  <a:schemeClr val="bg1"/>
                </a:solidFill>
              </a:rPr>
              <a:t>Hyung</a:t>
            </a:r>
            <a:r>
              <a:rPr lang="fr-FR" dirty="0" smtClean="0">
                <a:solidFill>
                  <a:schemeClr val="bg1"/>
                </a:solidFill>
              </a:rPr>
              <a:t> </a:t>
            </a:r>
            <a:r>
              <a:rPr lang="fr-FR" dirty="0">
                <a:solidFill>
                  <a:schemeClr val="bg1"/>
                </a:solidFill>
              </a:rPr>
              <a:t>Sang</a:t>
            </a:r>
          </a:p>
        </p:txBody>
      </p:sp>
      <p:pic>
        <p:nvPicPr>
          <p:cNvPr id="9" name="Picture 2" descr="http://calinecolonne.free.fr/lionceau.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667" y="4082894"/>
            <a:ext cx="4286250" cy="2628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alinecolonne.free.fr/lionceau.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64735" y="5281817"/>
            <a:ext cx="86409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calinecolonne.free.fr/lionceau.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241"/>
          <a:stretch/>
        </p:blipFill>
        <p:spPr bwMode="auto">
          <a:xfrm>
            <a:off x="7045986" y="4784972"/>
            <a:ext cx="1224136"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47176" y="1662211"/>
            <a:ext cx="821059"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dirty="0" smtClean="0">
                <a:latin typeface="Bodoni MT Condensed" panose="02070606080606020203" pitchFamily="18" charset="0"/>
              </a:rPr>
              <a:t>Invisible</a:t>
            </a:r>
          </a:p>
          <a:p>
            <a:r>
              <a:rPr lang="fr-FR" sz="2000" dirty="0" smtClean="0">
                <a:latin typeface="Bodoni MT Condensed" panose="02070606080606020203" pitchFamily="18" charset="0"/>
              </a:rPr>
              <a:t>Intérieur</a:t>
            </a:r>
          </a:p>
          <a:p>
            <a:r>
              <a:rPr lang="fr-FR" sz="2000" dirty="0" smtClean="0">
                <a:latin typeface="Bodoni MT Condensed" panose="02070606080606020203" pitchFamily="18" charset="0"/>
              </a:rPr>
              <a:t>Cause</a:t>
            </a:r>
            <a:endParaRPr lang="fr-FR" sz="2000" dirty="0">
              <a:latin typeface="Bodoni MT Condensed" panose="02070606080606020203" pitchFamily="18" charset="0"/>
            </a:endParaRPr>
          </a:p>
        </p:txBody>
      </p:sp>
      <p:sp>
        <p:nvSpPr>
          <p:cNvPr id="13" name="Rectangle 12"/>
          <p:cNvSpPr/>
          <p:nvPr/>
        </p:nvSpPr>
        <p:spPr>
          <a:xfrm>
            <a:off x="3547176" y="3050226"/>
            <a:ext cx="769763" cy="92333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dirty="0" smtClean="0">
                <a:latin typeface="Bodoni MT Condensed" panose="02070606080606020203" pitchFamily="18" charset="0"/>
              </a:rPr>
              <a:t>visible</a:t>
            </a:r>
          </a:p>
          <a:p>
            <a:r>
              <a:rPr lang="fr-FR" dirty="0" smtClean="0">
                <a:latin typeface="Bodoni MT Condensed" panose="02070606080606020203" pitchFamily="18" charset="0"/>
              </a:rPr>
              <a:t>extérieur</a:t>
            </a:r>
          </a:p>
          <a:p>
            <a:r>
              <a:rPr lang="fr-FR" dirty="0" smtClean="0">
                <a:latin typeface="Bodoni MT Condensed" panose="02070606080606020203" pitchFamily="18" charset="0"/>
              </a:rPr>
              <a:t>Effet</a:t>
            </a:r>
            <a:endParaRPr lang="fr-FR" dirty="0">
              <a:latin typeface="Bodoni MT Condensed" panose="02070606080606020203" pitchFamily="18" charset="0"/>
            </a:endParaRPr>
          </a:p>
        </p:txBody>
      </p:sp>
      <p:sp>
        <p:nvSpPr>
          <p:cNvPr id="17" name="Rectangle 16"/>
          <p:cNvSpPr/>
          <p:nvPr/>
        </p:nvSpPr>
        <p:spPr>
          <a:xfrm>
            <a:off x="6798161" y="2962801"/>
            <a:ext cx="495649" cy="369332"/>
          </a:xfrm>
          <a:prstGeom prst="rect">
            <a:avLst/>
          </a:prstGeom>
        </p:spPr>
        <p:txBody>
          <a:bodyPr wrap="none">
            <a:spAutoFit/>
          </a:bodyPr>
          <a:lstStyle/>
          <a:p>
            <a:r>
              <a:rPr lang="fr-FR" dirty="0">
                <a:solidFill>
                  <a:schemeClr val="bg1"/>
                </a:solidFill>
              </a:rPr>
              <a:t>yin</a:t>
            </a:r>
          </a:p>
        </p:txBody>
      </p:sp>
      <p:sp>
        <p:nvSpPr>
          <p:cNvPr id="19" name="Rectangle 18"/>
          <p:cNvSpPr/>
          <p:nvPr/>
        </p:nvSpPr>
        <p:spPr>
          <a:xfrm>
            <a:off x="125690" y="6342463"/>
            <a:ext cx="3267241" cy="369332"/>
          </a:xfrm>
          <a:prstGeom prst="rect">
            <a:avLst/>
          </a:prstGeom>
        </p:spPr>
        <p:txBody>
          <a:bodyPr wrap="none">
            <a:spAutoFit/>
          </a:bodyPr>
          <a:lstStyle/>
          <a:p>
            <a:pPr algn="ctr"/>
            <a:r>
              <a:rPr lang="fr-FR" dirty="0"/>
              <a:t>être </a:t>
            </a:r>
            <a:r>
              <a:rPr lang="fr-FR" dirty="0" smtClean="0"/>
              <a:t>latent, potentiel, virtuel</a:t>
            </a:r>
            <a:endParaRPr lang="fr-FR" dirty="0"/>
          </a:p>
        </p:txBody>
      </p:sp>
      <p:sp>
        <p:nvSpPr>
          <p:cNvPr id="20" name="Rectangle 19"/>
          <p:cNvSpPr/>
          <p:nvPr/>
        </p:nvSpPr>
        <p:spPr>
          <a:xfrm>
            <a:off x="579263" y="4071110"/>
            <a:ext cx="2281395" cy="369332"/>
          </a:xfrm>
          <a:prstGeom prst="rect">
            <a:avLst/>
          </a:prstGeom>
        </p:spPr>
        <p:txBody>
          <a:bodyPr wrap="none">
            <a:spAutoFit/>
          </a:bodyPr>
          <a:lstStyle/>
          <a:p>
            <a:pPr algn="ctr"/>
            <a:r>
              <a:rPr lang="fr-FR" dirty="0"/>
              <a:t>être </a:t>
            </a:r>
            <a:r>
              <a:rPr lang="fr-FR" dirty="0" smtClean="0"/>
              <a:t> adulte, formé</a:t>
            </a:r>
            <a:endParaRPr lang="fr-FR" dirty="0"/>
          </a:p>
        </p:txBody>
      </p:sp>
      <p:pic>
        <p:nvPicPr>
          <p:cNvPr id="21" name="Imag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0174" y="1646262"/>
            <a:ext cx="479763" cy="1031612"/>
          </a:xfrm>
          <a:prstGeom prst="rect">
            <a:avLst/>
          </a:prstGeom>
        </p:spPr>
      </p:pic>
      <p:sp>
        <p:nvSpPr>
          <p:cNvPr id="22" name="Titre 15"/>
          <p:cNvSpPr txBox="1">
            <a:spLocks/>
          </p:cNvSpPr>
          <p:nvPr/>
        </p:nvSpPr>
        <p:spPr>
          <a:xfrm>
            <a:off x="426128" y="765133"/>
            <a:ext cx="8260672" cy="683095"/>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b="1" dirty="0" smtClean="0"/>
              <a:t>Le petit lion devient adulte au terme d’un « travail » de formation</a:t>
            </a:r>
            <a:endParaRPr lang="fr-FR" sz="2000" b="1" dirty="0"/>
          </a:p>
        </p:txBody>
      </p:sp>
      <p:pic>
        <p:nvPicPr>
          <p:cNvPr id="23" name="Imag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25551" y="3021527"/>
            <a:ext cx="492329" cy="980727"/>
          </a:xfrm>
          <a:prstGeom prst="rect">
            <a:avLst/>
          </a:prstGeom>
        </p:spPr>
      </p:pic>
    </p:spTree>
    <p:extLst>
      <p:ext uri="{BB962C8B-B14F-4D97-AF65-F5344CB8AC3E}">
        <p14:creationId xmlns:p14="http://schemas.microsoft.com/office/powerpoint/2010/main" val="40335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0" y="-29206"/>
            <a:ext cx="3672408" cy="649894"/>
          </a:xfrm>
        </p:spPr>
        <p:txBody>
          <a:bodyPr>
            <a:normAutofit/>
          </a:bodyPr>
          <a:lstStyle/>
          <a:p>
            <a:r>
              <a:rPr lang="fr-FR" sz="2800" b="1" dirty="0" smtClean="0">
                <a:solidFill>
                  <a:schemeClr val="bg1"/>
                </a:solidFill>
              </a:rPr>
              <a:t>Aide à la discussion</a:t>
            </a:r>
            <a:endParaRPr lang="fr-FR" sz="2400" b="1" dirty="0">
              <a:solidFill>
                <a:schemeClr val="bg1"/>
              </a:solidFill>
            </a:endParaRPr>
          </a:p>
        </p:txBody>
      </p:sp>
      <p:sp>
        <p:nvSpPr>
          <p:cNvPr id="5" name="Espace réservé du contenu 4"/>
          <p:cNvSpPr>
            <a:spLocks noGrp="1"/>
          </p:cNvSpPr>
          <p:nvPr>
            <p:ph idx="1"/>
          </p:nvPr>
        </p:nvSpPr>
        <p:spPr>
          <a:xfrm>
            <a:off x="467544" y="4653136"/>
            <a:ext cx="8208912" cy="1872208"/>
          </a:xfrm>
        </p:spPr>
        <p:txBody>
          <a:bodyPr>
            <a:normAutofit fontScale="92500" lnSpcReduction="20000"/>
          </a:bodyPr>
          <a:lstStyle/>
          <a:p>
            <a:pPr lvl="0"/>
            <a:r>
              <a:rPr lang="fr-FR" dirty="0"/>
              <a:t>Activité, chaleur, dynamisme, force, puissance, ressort, sève, tonus, vigueur, vitalité</a:t>
            </a:r>
          </a:p>
          <a:p>
            <a:pPr lvl="0"/>
            <a:r>
              <a:rPr lang="fr-FR" dirty="0"/>
              <a:t>acharnement, ardeur, constance, cran, endurance, entêtement, fermeté, persévérance, poigne</a:t>
            </a:r>
          </a:p>
          <a:p>
            <a:r>
              <a:rPr lang="fr-FR" dirty="0"/>
              <a:t>Ame, caractère, cœur, courage, </a:t>
            </a:r>
            <a:r>
              <a:rPr lang="fr-FR" dirty="0" smtClean="0"/>
              <a:t>décision, détermination, </a:t>
            </a:r>
            <a:r>
              <a:rPr lang="fr-FR" dirty="0"/>
              <a:t>résolution vertu, volonté</a:t>
            </a:r>
          </a:p>
        </p:txBody>
      </p:sp>
      <p:sp>
        <p:nvSpPr>
          <p:cNvPr id="6" name="Rectangle 5"/>
          <p:cNvSpPr/>
          <p:nvPr/>
        </p:nvSpPr>
        <p:spPr>
          <a:xfrm>
            <a:off x="479244" y="4209061"/>
            <a:ext cx="3930884"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a:t>Principaux synonymes de énergie</a:t>
            </a:r>
          </a:p>
        </p:txBody>
      </p:sp>
      <p:sp>
        <p:nvSpPr>
          <p:cNvPr id="8" name="Rectangle 7"/>
          <p:cNvSpPr/>
          <p:nvPr/>
        </p:nvSpPr>
        <p:spPr>
          <a:xfrm>
            <a:off x="497054" y="717287"/>
            <a:ext cx="8197211" cy="3416320"/>
          </a:xfrm>
          <a:prstGeom prst="rect">
            <a:avLst/>
          </a:prstGeom>
        </p:spPr>
        <p:txBody>
          <a:bodyPr wrap="square">
            <a:spAutoFit/>
          </a:bodyPr>
          <a:lstStyle/>
          <a:p>
            <a:r>
              <a:rPr lang="fr-FR" dirty="0" smtClean="0"/>
              <a:t>Vient du grec </a:t>
            </a:r>
            <a:r>
              <a:rPr lang="fr-FR" dirty="0" err="1" smtClean="0"/>
              <a:t>ergon</a:t>
            </a:r>
            <a:r>
              <a:rPr lang="fr-FR" dirty="0" smtClean="0"/>
              <a:t> : travail. Ce qui est potentiel (latent) dans un être devient réel par un travail.</a:t>
            </a:r>
          </a:p>
          <a:p>
            <a:r>
              <a:rPr lang="fr-FR" b="1" dirty="0" smtClean="0"/>
              <a:t>1. Science physique : </a:t>
            </a:r>
            <a:r>
              <a:rPr lang="fr-FR" dirty="0" smtClean="0"/>
              <a:t>capacité </a:t>
            </a:r>
            <a:r>
              <a:rPr lang="fr-FR" dirty="0"/>
              <a:t>d'un système à produire un </a:t>
            </a:r>
            <a:r>
              <a:rPr lang="fr-FR" dirty="0" smtClean="0"/>
              <a:t>travail, </a:t>
            </a:r>
            <a:r>
              <a:rPr lang="fr-FR" dirty="0"/>
              <a:t>entraînant </a:t>
            </a:r>
            <a:r>
              <a:rPr lang="fr-FR" dirty="0" smtClean="0"/>
              <a:t>un mouvement</a:t>
            </a:r>
            <a:r>
              <a:rPr lang="fr-FR" dirty="0"/>
              <a:t> ou produisant </a:t>
            </a:r>
            <a:r>
              <a:rPr lang="fr-FR" dirty="0" smtClean="0"/>
              <a:t>de </a:t>
            </a:r>
            <a:r>
              <a:rPr lang="fr-FR" dirty="0"/>
              <a:t>la lumière, de la </a:t>
            </a:r>
            <a:r>
              <a:rPr lang="fr-FR" dirty="0" smtClean="0"/>
              <a:t>chaleur, de </a:t>
            </a:r>
            <a:r>
              <a:rPr lang="fr-FR" dirty="0"/>
              <a:t>l’électricité. G</a:t>
            </a:r>
            <a:r>
              <a:rPr lang="fr-FR" dirty="0" smtClean="0"/>
              <a:t>randeur </a:t>
            </a:r>
            <a:r>
              <a:rPr lang="fr-FR" dirty="0"/>
              <a:t>physique </a:t>
            </a:r>
            <a:r>
              <a:rPr lang="fr-FR" dirty="0" smtClean="0"/>
              <a:t>caractérisant l'état </a:t>
            </a:r>
            <a:r>
              <a:rPr lang="fr-FR" dirty="0"/>
              <a:t>d'un système et qui est d'une </a:t>
            </a:r>
            <a:r>
              <a:rPr lang="fr-FR" dirty="0" smtClean="0"/>
              <a:t>façon globale </a:t>
            </a:r>
            <a:r>
              <a:rPr lang="fr-FR" dirty="0"/>
              <a:t>conservée au cours des transformations. L'énergie s'exprime </a:t>
            </a:r>
            <a:r>
              <a:rPr lang="fr-FR" dirty="0" smtClean="0"/>
              <a:t>en joules</a:t>
            </a:r>
            <a:r>
              <a:rPr lang="fr-FR" dirty="0"/>
              <a:t> </a:t>
            </a:r>
            <a:r>
              <a:rPr lang="fr-FR" dirty="0" smtClean="0"/>
              <a:t>ou </a:t>
            </a:r>
            <a:r>
              <a:rPr lang="fr-FR" dirty="0"/>
              <a:t>souvent en </a:t>
            </a:r>
            <a:r>
              <a:rPr lang="fr-FR" dirty="0" err="1" smtClean="0"/>
              <a:t>kilowatt-heure</a:t>
            </a:r>
            <a:r>
              <a:rPr lang="fr-FR" dirty="0" smtClean="0"/>
              <a:t>.</a:t>
            </a:r>
            <a:endParaRPr lang="fr-FR" dirty="0"/>
          </a:p>
          <a:p>
            <a:r>
              <a:rPr lang="fr-FR" b="1" dirty="0" smtClean="0"/>
              <a:t>2. «</a:t>
            </a:r>
            <a:r>
              <a:rPr lang="fr-FR" b="1" dirty="0"/>
              <a:t> énergie » </a:t>
            </a:r>
            <a:r>
              <a:rPr lang="fr-FR" b="1" dirty="0" smtClean="0"/>
              <a:t>évoque aussi </a:t>
            </a:r>
            <a:r>
              <a:rPr lang="fr-FR" dirty="0" smtClean="0"/>
              <a:t>les ressources énergétiques : consommation</a:t>
            </a:r>
            <a:r>
              <a:rPr lang="fr-FR" dirty="0"/>
              <a:t>, </a:t>
            </a:r>
            <a:r>
              <a:rPr lang="fr-FR" dirty="0" smtClean="0"/>
              <a:t>développement</a:t>
            </a:r>
            <a:r>
              <a:rPr lang="fr-FR" dirty="0"/>
              <a:t>, </a:t>
            </a:r>
            <a:r>
              <a:rPr lang="fr-FR" dirty="0" smtClean="0"/>
              <a:t>épuisement</a:t>
            </a:r>
            <a:r>
              <a:rPr lang="fr-FR" dirty="0"/>
              <a:t>, </a:t>
            </a:r>
            <a:r>
              <a:rPr lang="fr-FR" dirty="0" smtClean="0"/>
              <a:t>impact </a:t>
            </a:r>
            <a:r>
              <a:rPr lang="fr-FR" dirty="0"/>
              <a:t>écologique. Les </a:t>
            </a:r>
            <a:r>
              <a:rPr lang="fr-FR" dirty="0" smtClean="0"/>
              <a:t>grandes sources </a:t>
            </a:r>
            <a:r>
              <a:rPr lang="fr-FR" dirty="0"/>
              <a:t>énergétiques sont les énergies fossiles </a:t>
            </a:r>
            <a:r>
              <a:rPr lang="fr-FR" dirty="0" smtClean="0"/>
              <a:t>(</a:t>
            </a:r>
            <a:r>
              <a:rPr lang="fr-FR" u="sng" dirty="0" smtClean="0"/>
              <a:t>gaz naturel</a:t>
            </a:r>
            <a:r>
              <a:rPr lang="fr-FR" dirty="0" smtClean="0"/>
              <a:t>, charbon</a:t>
            </a:r>
            <a:r>
              <a:rPr lang="fr-FR" dirty="0"/>
              <a:t>, </a:t>
            </a:r>
            <a:r>
              <a:rPr lang="fr-FR" dirty="0" smtClean="0"/>
              <a:t>pétrole</a:t>
            </a:r>
            <a:r>
              <a:rPr lang="fr-FR" dirty="0"/>
              <a:t>), l’énergie hydroélectrique, l’énergie éolienne, l’énergie nucléaire, l’énergie solaire, </a:t>
            </a:r>
            <a:r>
              <a:rPr lang="fr-FR" dirty="0" smtClean="0"/>
              <a:t>l’énergie géothermique</a:t>
            </a:r>
            <a:r>
              <a:rPr lang="fr-FR" dirty="0"/>
              <a:t>.</a:t>
            </a:r>
          </a:p>
        </p:txBody>
      </p:sp>
      <p:sp>
        <p:nvSpPr>
          <p:cNvPr id="9" name="Rectangle 8"/>
          <p:cNvSpPr/>
          <p:nvPr/>
        </p:nvSpPr>
        <p:spPr>
          <a:xfrm>
            <a:off x="497054" y="162126"/>
            <a:ext cx="2558714"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000" dirty="0"/>
              <a:t>E</a:t>
            </a:r>
            <a:r>
              <a:rPr lang="fr-FR" sz="2000" b="1" dirty="0"/>
              <a:t>nergie</a:t>
            </a:r>
            <a:r>
              <a:rPr lang="fr-FR" sz="2000" dirty="0"/>
              <a:t> </a:t>
            </a:r>
            <a:r>
              <a:rPr lang="fr-FR" sz="2000" dirty="0" smtClean="0"/>
              <a:t>- définition </a:t>
            </a:r>
            <a:endParaRPr lang="fr-FR" sz="2000" dirty="0"/>
          </a:p>
        </p:txBody>
      </p:sp>
    </p:spTree>
    <p:extLst>
      <p:ext uri="{BB962C8B-B14F-4D97-AF65-F5344CB8AC3E}">
        <p14:creationId xmlns:p14="http://schemas.microsoft.com/office/powerpoint/2010/main" val="2078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576415" y="980728"/>
            <a:ext cx="3888432" cy="639762"/>
          </a:xfrm>
        </p:spPr>
        <p:style>
          <a:lnRef idx="0">
            <a:schemeClr val="accent2"/>
          </a:lnRef>
          <a:fillRef idx="3">
            <a:schemeClr val="accent2"/>
          </a:fillRef>
          <a:effectRef idx="3">
            <a:schemeClr val="accent2"/>
          </a:effectRef>
          <a:fontRef idx="minor">
            <a:schemeClr val="lt1"/>
          </a:fontRef>
        </p:style>
        <p:txBody>
          <a:bodyPr>
            <a:normAutofit fontScale="92500"/>
          </a:bodyPr>
          <a:lstStyle/>
          <a:p>
            <a:r>
              <a:rPr lang="fr-FR" dirty="0">
                <a:solidFill>
                  <a:schemeClr val="bg1"/>
                </a:solidFill>
              </a:rPr>
              <a:t>Vision </a:t>
            </a:r>
            <a:r>
              <a:rPr lang="fr-FR" dirty="0" smtClean="0">
                <a:solidFill>
                  <a:schemeClr val="bg1"/>
                </a:solidFill>
              </a:rPr>
              <a:t>dialectique de la vie</a:t>
            </a:r>
            <a:endParaRPr lang="fr-FR" dirty="0">
              <a:solidFill>
                <a:schemeClr val="bg1"/>
              </a:solidFill>
            </a:endParaRPr>
          </a:p>
        </p:txBody>
      </p:sp>
      <p:sp>
        <p:nvSpPr>
          <p:cNvPr id="8" name="Espace réservé du contenu 7"/>
          <p:cNvSpPr>
            <a:spLocks noGrp="1"/>
          </p:cNvSpPr>
          <p:nvPr>
            <p:ph sz="half" idx="2"/>
          </p:nvPr>
        </p:nvSpPr>
        <p:spPr>
          <a:xfrm>
            <a:off x="683568" y="2060848"/>
            <a:ext cx="3744416" cy="3168352"/>
          </a:xfrm>
        </p:spPr>
        <p:style>
          <a:lnRef idx="1">
            <a:schemeClr val="accent2"/>
          </a:lnRef>
          <a:fillRef idx="2">
            <a:schemeClr val="accent2"/>
          </a:fillRef>
          <a:effectRef idx="1">
            <a:schemeClr val="accent2"/>
          </a:effectRef>
          <a:fontRef idx="minor">
            <a:schemeClr val="dk1"/>
          </a:fontRef>
        </p:style>
        <p:txBody>
          <a:bodyPr>
            <a:normAutofit/>
          </a:bodyPr>
          <a:lstStyle/>
          <a:p>
            <a:r>
              <a:rPr lang="fr-FR" sz="2000" dirty="0" smtClean="0"/>
              <a:t>Tout est rapport de forces impersonnel, affrontement des masses</a:t>
            </a:r>
          </a:p>
          <a:p>
            <a:r>
              <a:rPr lang="fr-FR" sz="2000" dirty="0" smtClean="0"/>
              <a:t>Je ne peux compter que sur mes propres forces et me battre contre les autres</a:t>
            </a:r>
          </a:p>
          <a:p>
            <a:r>
              <a:rPr lang="fr-FR" sz="2000" dirty="0" smtClean="0"/>
              <a:t>C’est la loi du plus fort, le meilleur gagne  </a:t>
            </a:r>
            <a:endParaRPr lang="fr-FR" sz="2000" dirty="0"/>
          </a:p>
        </p:txBody>
      </p:sp>
      <p:sp>
        <p:nvSpPr>
          <p:cNvPr id="10" name="Espace réservé du texte 9"/>
          <p:cNvSpPr>
            <a:spLocks noGrp="1"/>
          </p:cNvSpPr>
          <p:nvPr>
            <p:ph type="body" sz="quarter" idx="3"/>
          </p:nvPr>
        </p:nvSpPr>
        <p:spPr>
          <a:xfrm>
            <a:off x="4644008" y="980728"/>
            <a:ext cx="3816424" cy="63976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fr-FR" dirty="0" smtClean="0">
                <a:solidFill>
                  <a:schemeClr val="bg1"/>
                </a:solidFill>
              </a:rPr>
              <a:t>Vision </a:t>
            </a:r>
            <a:r>
              <a:rPr lang="fr-FR" dirty="0" err="1" smtClean="0">
                <a:solidFill>
                  <a:schemeClr val="bg1"/>
                </a:solidFill>
              </a:rPr>
              <a:t>unificationniste</a:t>
            </a:r>
            <a:endParaRPr lang="fr-FR" dirty="0">
              <a:solidFill>
                <a:schemeClr val="bg1"/>
              </a:solidFill>
            </a:endParaRPr>
          </a:p>
        </p:txBody>
      </p:sp>
      <p:sp>
        <p:nvSpPr>
          <p:cNvPr id="11" name="Espace réservé du contenu 10"/>
          <p:cNvSpPr>
            <a:spLocks noGrp="1"/>
          </p:cNvSpPr>
          <p:nvPr>
            <p:ph sz="quarter" idx="4"/>
          </p:nvPr>
        </p:nvSpPr>
        <p:spPr>
          <a:xfrm>
            <a:off x="4644008" y="2060848"/>
            <a:ext cx="3816424" cy="3168352"/>
          </a:xfrm>
        </p:spPr>
        <p:style>
          <a:lnRef idx="1">
            <a:schemeClr val="accent3"/>
          </a:lnRef>
          <a:fillRef idx="2">
            <a:schemeClr val="accent3"/>
          </a:fillRef>
          <a:effectRef idx="1">
            <a:schemeClr val="accent3"/>
          </a:effectRef>
          <a:fontRef idx="minor">
            <a:schemeClr val="dk1"/>
          </a:fontRef>
        </p:style>
        <p:txBody>
          <a:bodyPr>
            <a:normAutofit/>
          </a:bodyPr>
          <a:lstStyle/>
          <a:p>
            <a:r>
              <a:rPr lang="fr-FR" sz="2000" dirty="0" smtClean="0"/>
              <a:t>Nous sommes libres d’associer nos énergies personnelles.</a:t>
            </a:r>
          </a:p>
          <a:p>
            <a:r>
              <a:rPr lang="fr-FR" sz="2000" dirty="0" smtClean="0"/>
              <a:t>Nous pouvons nous appuyer sur une force supérieure si nous le voulons.</a:t>
            </a:r>
          </a:p>
          <a:p>
            <a:r>
              <a:rPr lang="fr-FR" sz="2000" dirty="0" smtClean="0"/>
              <a:t>Nous serons tous gagnants si nous le voulons.</a:t>
            </a:r>
            <a:endParaRPr lang="fr-FR" sz="2000" dirty="0"/>
          </a:p>
        </p:txBody>
      </p:sp>
    </p:spTree>
    <p:extLst>
      <p:ext uri="{BB962C8B-B14F-4D97-AF65-F5344CB8AC3E}">
        <p14:creationId xmlns:p14="http://schemas.microsoft.com/office/powerpoint/2010/main" val="1265813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55576" y="836712"/>
            <a:ext cx="7632848" cy="1080120"/>
          </a:xfrm>
        </p:spPr>
        <p:txBody>
          <a:bodyPr>
            <a:normAutofit/>
          </a:bodyPr>
          <a:lstStyle/>
          <a:p>
            <a:r>
              <a:rPr lang="fr-FR" sz="3200" dirty="0" smtClean="0"/>
              <a:t>Le dessein bienveillant (providence)</a:t>
            </a:r>
            <a:endParaRPr lang="fr-FR" sz="3200" dirty="0"/>
          </a:p>
        </p:txBody>
      </p:sp>
      <p:sp>
        <p:nvSpPr>
          <p:cNvPr id="8" name="Espace réservé du contenu 7"/>
          <p:cNvSpPr>
            <a:spLocks noGrp="1"/>
          </p:cNvSpPr>
          <p:nvPr>
            <p:ph idx="1"/>
          </p:nvPr>
        </p:nvSpPr>
        <p:spPr>
          <a:xfrm>
            <a:off x="755576" y="2323652"/>
            <a:ext cx="7704856" cy="3913660"/>
          </a:xfrm>
        </p:spPr>
        <p:txBody>
          <a:bodyPr>
            <a:normAutofit fontScale="92500" lnSpcReduction="10000"/>
          </a:bodyPr>
          <a:lstStyle/>
          <a:p>
            <a:r>
              <a:rPr lang="fr-FR" dirty="0" smtClean="0"/>
              <a:t>Un dessein supérieur bienveillant, tout autant que ma propre volonté personnelle, m’invitent à entrer intelligemment en contact avec autrui. Alors des projets communs se dessineront. </a:t>
            </a:r>
          </a:p>
          <a:p>
            <a:r>
              <a:rPr lang="fr-FR" dirty="0" smtClean="0"/>
              <a:t>En allant jusqu’au bout de mes efforts intérieurs et extérieurs pour coopérer, j’atteindrai un seuil de nouveauté </a:t>
            </a:r>
          </a:p>
          <a:p>
            <a:r>
              <a:rPr lang="fr-FR" dirty="0" smtClean="0"/>
              <a:t>Ce dépassement des uns et des autres permet au dessein bienveillant d’agir (la main invisible d’Adam Smith)</a:t>
            </a:r>
          </a:p>
          <a:p>
            <a:r>
              <a:rPr lang="fr-FR" dirty="0" smtClean="0"/>
              <a:t>« Le tout est plus que la somme des parties »</a:t>
            </a:r>
          </a:p>
          <a:p>
            <a:endParaRPr lang="fr-FR" dirty="0"/>
          </a:p>
        </p:txBody>
      </p:sp>
    </p:spTree>
    <p:extLst>
      <p:ext uri="{BB962C8B-B14F-4D97-AF65-F5344CB8AC3E}">
        <p14:creationId xmlns:p14="http://schemas.microsoft.com/office/powerpoint/2010/main" val="403052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285" y="2708920"/>
            <a:ext cx="7488832" cy="1177356"/>
          </a:xfrm>
        </p:spPr>
        <p:style>
          <a:lnRef idx="1">
            <a:schemeClr val="accent4"/>
          </a:lnRef>
          <a:fillRef idx="2">
            <a:schemeClr val="accent4"/>
          </a:fillRef>
          <a:effectRef idx="1">
            <a:schemeClr val="accent4"/>
          </a:effectRef>
          <a:fontRef idx="minor">
            <a:schemeClr val="dk1"/>
          </a:fontRef>
        </p:style>
        <p:txBody>
          <a:bodyPr/>
          <a:lstStyle/>
          <a:p>
            <a:pPr lvl="0"/>
            <a:r>
              <a:rPr lang="fr-FR" dirty="0" smtClean="0"/>
              <a:t>L’attitude </a:t>
            </a:r>
            <a:r>
              <a:rPr lang="fr-FR" dirty="0"/>
              <a:t>et le geste </a:t>
            </a:r>
            <a:r>
              <a:rPr lang="fr-FR" dirty="0" smtClean="0"/>
              <a:t>sportif </a:t>
            </a:r>
            <a:r>
              <a:rPr lang="fr-FR" dirty="0"/>
              <a:t>: interaction entre la pensée et la dépense</a:t>
            </a:r>
          </a:p>
          <a:p>
            <a:endParaRPr lang="fr-FR" dirty="0"/>
          </a:p>
        </p:txBody>
      </p:sp>
      <p:grpSp>
        <p:nvGrpSpPr>
          <p:cNvPr id="4" name="Groupe 3"/>
          <p:cNvGrpSpPr/>
          <p:nvPr/>
        </p:nvGrpSpPr>
        <p:grpSpPr>
          <a:xfrm>
            <a:off x="627548" y="1259824"/>
            <a:ext cx="7488832" cy="1440516"/>
            <a:chOff x="-2992512" y="-252029"/>
            <a:chExt cx="1647352" cy="1647604"/>
          </a:xfrm>
          <a:scene3d>
            <a:camera prst="orthographicFront"/>
            <a:lightRig rig="flat" dir="t"/>
          </a:scene3d>
        </p:grpSpPr>
        <p:sp>
          <p:nvSpPr>
            <p:cNvPr id="5" name="Rectangle à coins arrondis 4"/>
            <p:cNvSpPr/>
            <p:nvPr/>
          </p:nvSpPr>
          <p:spPr>
            <a:xfrm>
              <a:off x="-2992512" y="-252029"/>
              <a:ext cx="1647352" cy="164760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2790486"/>
                <a:satOff val="-15286"/>
                <a:lumOff val="4706"/>
                <a:alphaOff val="0"/>
              </a:schemeClr>
            </a:fillRef>
            <a:effectRef idx="2">
              <a:schemeClr val="accent3">
                <a:hueOff val="-2790486"/>
                <a:satOff val="-15286"/>
                <a:lumOff val="4706"/>
                <a:alphaOff val="0"/>
              </a:schemeClr>
            </a:effectRef>
            <a:fontRef idx="minor">
              <a:schemeClr val="lt1"/>
            </a:fontRef>
          </p:style>
        </p:sp>
        <p:sp>
          <p:nvSpPr>
            <p:cNvPr id="6" name="Rectangle 5"/>
            <p:cNvSpPr/>
            <p:nvPr/>
          </p:nvSpPr>
          <p:spPr>
            <a:xfrm>
              <a:off x="-2912095" y="-107837"/>
              <a:ext cx="1486518" cy="14867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endParaRPr lang="fr-FR" sz="6600" dirty="0"/>
            </a:p>
          </p:txBody>
        </p:sp>
      </p:grpSp>
      <p:sp>
        <p:nvSpPr>
          <p:cNvPr id="8" name="Rectangle 7"/>
          <p:cNvSpPr/>
          <p:nvPr/>
        </p:nvSpPr>
        <p:spPr>
          <a:xfrm>
            <a:off x="771564" y="1783044"/>
            <a:ext cx="7200800" cy="523220"/>
          </a:xfrm>
          <a:prstGeom prst="rect">
            <a:avLst/>
          </a:prstGeom>
        </p:spPr>
        <p:txBody>
          <a:bodyPr wrap="square">
            <a:spAutoFit/>
          </a:bodyPr>
          <a:lstStyle/>
          <a:p>
            <a:pPr lvl="0"/>
            <a:r>
              <a:rPr lang="fr-FR" sz="2800" dirty="0">
                <a:solidFill>
                  <a:schemeClr val="bg1"/>
                </a:solidFill>
              </a:rPr>
              <a:t>L’effort réfléchi : les sports d’adresse</a:t>
            </a:r>
          </a:p>
        </p:txBody>
      </p:sp>
    </p:spTree>
    <p:extLst>
      <p:ext uri="{BB962C8B-B14F-4D97-AF65-F5344CB8AC3E}">
        <p14:creationId xmlns:p14="http://schemas.microsoft.com/office/powerpoint/2010/main" val="3866814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3548" y="2566272"/>
            <a:ext cx="8208912" cy="2677656"/>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sz="2400" b="0" i="0" u="none" strike="noStrike" cap="none" normalizeH="0" baseline="0" dirty="0" smtClean="0">
                <a:ln>
                  <a:noFill/>
                </a:ln>
                <a:solidFill>
                  <a:schemeClr val="bg1"/>
                </a:solidFill>
                <a:effectLst/>
                <a:latin typeface="Bodoni MT Condensed" pitchFamily="18" charset="0"/>
              </a:rPr>
              <a:t>Une des difficultés du lancer de disque est de s'équilibrer pour accélérer le disque de manière contrôlée sur sa trajectoire </a:t>
            </a:r>
            <a:r>
              <a:rPr kumimoji="0" lang="fr-FR" sz="2400" b="1" i="0" u="none" strike="noStrike" cap="none" normalizeH="0" baseline="0" dirty="0" smtClean="0">
                <a:ln>
                  <a:noFill/>
                </a:ln>
                <a:solidFill>
                  <a:schemeClr val="bg1"/>
                </a:solidFill>
                <a:effectLst/>
                <a:latin typeface="Bodoni MT Condensed" pitchFamily="18" charset="0"/>
              </a:rPr>
              <a:t>circulaire</a:t>
            </a:r>
            <a:r>
              <a:rPr kumimoji="0" lang="fr-FR" sz="2400" b="0" i="0" u="none" strike="noStrike" cap="none" normalizeH="0" baseline="0" dirty="0" smtClean="0">
                <a:ln>
                  <a:noFill/>
                </a:ln>
                <a:solidFill>
                  <a:schemeClr val="bg1"/>
                </a:solidFill>
                <a:effectLst/>
                <a:latin typeface="Bodoni MT Condensed" pitchFamily="18" charset="0"/>
              </a:rPr>
              <a:t> d'élan. Le disque a un diamètre de 22 cm et un poids de 2 kg pour les hommes. le lanceur de disque ne peut pas accélérer l'engin sur une longue course d'élan. Ce sont différentes variations de la volte, différentes techniques, qui permettent de rechercher un chemin d'accélé</a:t>
            </a:r>
            <a:r>
              <a:rPr lang="fr-FR" sz="2400" dirty="0">
                <a:solidFill>
                  <a:schemeClr val="bg1"/>
                </a:solidFill>
                <a:latin typeface="Bodoni MT Condensed" pitchFamily="18" charset="0"/>
              </a:rPr>
              <a:t>ration circulaire optimal. Le lanceur choisit son chemin d'accélération (longueur et amplitude) en fonction de sa force et de ses caractéristiques morphologiques.</a:t>
            </a:r>
            <a:endParaRPr kumimoji="0" lang="fr-FR" sz="2400" b="0" i="0" u="none" strike="noStrike" cap="none" normalizeH="0" baseline="0" dirty="0" smtClean="0">
              <a:ln>
                <a:noFill/>
              </a:ln>
              <a:solidFill>
                <a:schemeClr val="bg1"/>
              </a:solidFill>
              <a:effectLst/>
              <a:latin typeface="Bodoni MT Condensed" pitchFamily="18" charset="0"/>
            </a:endParaRPr>
          </a:p>
        </p:txBody>
      </p:sp>
      <p:pic>
        <p:nvPicPr>
          <p:cNvPr id="4098" name="Picture 2" descr="lancer de dique, image animee"/>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11560" y="476672"/>
            <a:ext cx="1728192" cy="22169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ncer de disq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548" y="5356221"/>
            <a:ext cx="8208912" cy="11273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a:t>http://entrainement-sportif.fr/athle-gym-chronophotographies.htm</a:t>
            </a:r>
          </a:p>
        </p:txBody>
      </p:sp>
      <p:pic>
        <p:nvPicPr>
          <p:cNvPr id="6" name="Image 5" descr="lancer de dique, image animee"/>
          <p:cNvPicPr/>
          <p:nvPr/>
        </p:nvPicPr>
        <p:blipFill>
          <a:blip r:embed="rId2">
            <a:extLst>
              <a:ext uri="{28A0092B-C50C-407E-A947-70E740481C1C}">
                <a14:useLocalDpi xmlns:a14="http://schemas.microsoft.com/office/drawing/2010/main"/>
              </a:ext>
            </a:extLst>
          </a:blip>
          <a:srcRect/>
          <a:stretch>
            <a:fillRect/>
          </a:stretch>
        </p:blipFill>
        <p:spPr bwMode="auto">
          <a:xfrm flipH="1">
            <a:off x="6948264" y="764704"/>
            <a:ext cx="1764196" cy="1801568"/>
          </a:xfrm>
          <a:prstGeom prst="rect">
            <a:avLst/>
          </a:prstGeom>
          <a:noFill/>
          <a:ln>
            <a:noFill/>
          </a:ln>
        </p:spPr>
      </p:pic>
    </p:spTree>
    <p:extLst>
      <p:ext uri="{BB962C8B-B14F-4D97-AF65-F5344CB8AC3E}">
        <p14:creationId xmlns:p14="http://schemas.microsoft.com/office/powerpoint/2010/main" val="4028981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764704"/>
            <a:ext cx="7024744" cy="1080120"/>
          </a:xfrm>
        </p:spPr>
        <p:txBody>
          <a:bodyPr>
            <a:normAutofit/>
          </a:bodyPr>
          <a:lstStyle/>
          <a:p>
            <a:r>
              <a:rPr lang="fr-FR" dirty="0" smtClean="0"/>
              <a:t>La joie du geste sportif</a:t>
            </a:r>
            <a:endParaRPr lang="fr-FR" dirty="0"/>
          </a:p>
        </p:txBody>
      </p:sp>
      <p:sp>
        <p:nvSpPr>
          <p:cNvPr id="3" name="Espace réservé du contenu 2"/>
          <p:cNvSpPr>
            <a:spLocks noGrp="1"/>
          </p:cNvSpPr>
          <p:nvPr>
            <p:ph idx="1"/>
          </p:nvPr>
        </p:nvSpPr>
        <p:spPr>
          <a:xfrm>
            <a:off x="683568" y="1988840"/>
            <a:ext cx="7704856" cy="4176464"/>
          </a:xfrm>
        </p:spPr>
        <p:txBody>
          <a:bodyPr>
            <a:normAutofit/>
          </a:bodyPr>
          <a:lstStyle/>
          <a:p>
            <a:r>
              <a:rPr lang="fr-FR" dirty="0" smtClean="0"/>
              <a:t>années de perfectionnement =&gt; atteindre le geste parfait </a:t>
            </a:r>
          </a:p>
          <a:p>
            <a:r>
              <a:rPr lang="fr-FR" dirty="0" smtClean="0"/>
              <a:t>Geste parfait =&gt; la puissance musculaire dépasse sa limite naturelle. </a:t>
            </a:r>
          </a:p>
          <a:p>
            <a:r>
              <a:rPr lang="fr-FR" dirty="0" smtClean="0"/>
              <a:t>L’être humain, par la pensée, peut projeter sa puissance bien plus loin que tout autre espèce.</a:t>
            </a:r>
          </a:p>
          <a:p>
            <a:r>
              <a:rPr lang="fr-FR" dirty="0" smtClean="0"/>
              <a:t>L’attitude du sportif au moment décisif fait réfléchir à l’interaction entre l’intention mentale et la puissance physique.</a:t>
            </a:r>
            <a:endParaRPr lang="fr-FR" dirty="0"/>
          </a:p>
        </p:txBody>
      </p:sp>
    </p:spTree>
    <p:extLst>
      <p:ext uri="{BB962C8B-B14F-4D97-AF65-F5344CB8AC3E}">
        <p14:creationId xmlns:p14="http://schemas.microsoft.com/office/powerpoint/2010/main" val="3151120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 Français Renaud Lavillenie lors du concours du saut à la perche des Championnats d'Europe d'athlétisme, à Helsinki, le 1er juillet 20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4804" y="958526"/>
            <a:ext cx="3859683" cy="5002929"/>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a:scene3d>
            <a:camera prst="orthographicFront"/>
            <a:lightRig rig="threePt" dir="t"/>
          </a:scene3d>
          <a:sp3d>
            <a:bevelT prst="relaxedInset"/>
          </a:sp3d>
          <a:extLst/>
        </p:spPr>
      </p:pic>
      <p:sp>
        <p:nvSpPr>
          <p:cNvPr id="5" name="Titre 4"/>
          <p:cNvSpPr txBox="1">
            <a:spLocks/>
          </p:cNvSpPr>
          <p:nvPr/>
        </p:nvSpPr>
        <p:spPr>
          <a:xfrm>
            <a:off x="513324" y="5961455"/>
            <a:ext cx="1610404" cy="548680"/>
          </a:xfrm>
          <a:prstGeom prst="rect">
            <a:avLst/>
          </a:prstGeom>
        </p:spPr>
        <p:style>
          <a:lnRef idx="0">
            <a:schemeClr val="accent3"/>
          </a:lnRef>
          <a:fillRef idx="3">
            <a:schemeClr val="accent3"/>
          </a:fillRef>
          <a:effectRef idx="3">
            <a:schemeClr val="accent3"/>
          </a:effectRef>
          <a:fontRef idx="minor">
            <a:schemeClr val="lt1"/>
          </a:fontRef>
        </p:style>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smtClean="0"/>
              <a:t>A </a:t>
            </a:r>
            <a:r>
              <a:rPr lang="fr-FR" sz="2800" dirty="0" err="1" smtClean="0"/>
              <a:t>titude</a:t>
            </a:r>
            <a:endParaRPr lang="fr-FR" sz="2800" dirty="0"/>
          </a:p>
        </p:txBody>
      </p:sp>
      <p:sp>
        <p:nvSpPr>
          <p:cNvPr id="6" name="Sous-titre 5"/>
          <p:cNvSpPr txBox="1">
            <a:spLocks/>
          </p:cNvSpPr>
          <p:nvPr/>
        </p:nvSpPr>
        <p:spPr>
          <a:xfrm>
            <a:off x="2148278" y="6061034"/>
            <a:ext cx="3260374" cy="389584"/>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fr-FR" dirty="0" smtClean="0">
                <a:solidFill>
                  <a:schemeClr val="bg1"/>
                </a:solidFill>
              </a:rPr>
              <a:t>Parole Donnée N° 146</a:t>
            </a:r>
          </a:p>
        </p:txBody>
      </p:sp>
      <p:sp>
        <p:nvSpPr>
          <p:cNvPr id="8" name="Rectangle 7"/>
          <p:cNvSpPr/>
          <p:nvPr/>
        </p:nvSpPr>
        <p:spPr>
          <a:xfrm>
            <a:off x="773121" y="4642009"/>
            <a:ext cx="798617" cy="2215991"/>
          </a:xfrm>
          <a:prstGeom prst="rect">
            <a:avLst/>
          </a:prstGeom>
        </p:spPr>
        <p:txBody>
          <a:bodyPr wrap="none">
            <a:spAutoFit/>
          </a:bodyPr>
          <a:lstStyle/>
          <a:p>
            <a:r>
              <a:rPr lang="fr-FR" sz="4800" i="1" dirty="0" smtClean="0">
                <a:solidFill>
                  <a:srgbClr val="FF0000"/>
                </a:solidFill>
              </a:rPr>
              <a:t>l</a:t>
            </a:r>
            <a:r>
              <a:rPr lang="fr-FR" sz="13800" i="1" dirty="0" smtClean="0">
                <a:solidFill>
                  <a:srgbClr val="FF0000"/>
                </a:solidFill>
              </a:rPr>
              <a:t> </a:t>
            </a:r>
            <a:endParaRPr lang="fr-FR" sz="2400" dirty="0"/>
          </a:p>
        </p:txBody>
      </p:sp>
      <p:sp>
        <p:nvSpPr>
          <p:cNvPr id="9" name="Rectangle 8"/>
          <p:cNvSpPr/>
          <p:nvPr/>
        </p:nvSpPr>
        <p:spPr>
          <a:xfrm rot="21243221">
            <a:off x="5124245" y="1055507"/>
            <a:ext cx="3859682" cy="2246769"/>
          </a:xfrm>
          <a:prstGeom prst="rect">
            <a:avLst/>
          </a:prstGeom>
        </p:spPr>
        <p:txBody>
          <a:bodyPr wrap="square">
            <a:spAutoFit/>
          </a:bodyPr>
          <a:lstStyle/>
          <a:p>
            <a:r>
              <a:rPr lang="fr-FR" dirty="0" smtClean="0"/>
              <a:t>  </a:t>
            </a:r>
            <a:r>
              <a:rPr lang="fr-FR" sz="2400" i="1" dirty="0" smtClean="0">
                <a:latin typeface="Garamond" pitchFamily="18" charset="0"/>
              </a:rPr>
              <a:t>«</a:t>
            </a:r>
            <a:r>
              <a:rPr lang="fr-FR" sz="2400" i="1" dirty="0">
                <a:latin typeface="Garamond" pitchFamily="18" charset="0"/>
              </a:rPr>
              <a:t> </a:t>
            </a:r>
            <a:r>
              <a:rPr lang="fr-FR" sz="2400" i="1" dirty="0" smtClean="0">
                <a:latin typeface="Garamond" pitchFamily="18" charset="0"/>
              </a:rPr>
              <a:t>Plus que vos aptitudes, votre attitude </a:t>
            </a:r>
            <a:r>
              <a:rPr lang="fr-FR" sz="2400" i="1" dirty="0">
                <a:latin typeface="Garamond" pitchFamily="18" charset="0"/>
              </a:rPr>
              <a:t>vous donnera </a:t>
            </a:r>
            <a:r>
              <a:rPr lang="fr-FR" sz="2400" i="1" dirty="0" smtClean="0">
                <a:latin typeface="Garamond" pitchFamily="18" charset="0"/>
              </a:rPr>
              <a:t>de l’altitude</a:t>
            </a:r>
            <a:r>
              <a:rPr lang="fr-FR" sz="2400" i="1" dirty="0">
                <a:latin typeface="Garamond" pitchFamily="18" charset="0"/>
              </a:rPr>
              <a:t> </a:t>
            </a:r>
            <a:r>
              <a:rPr lang="fr-FR" sz="2400" i="1" dirty="0" smtClean="0">
                <a:latin typeface="Garamond" pitchFamily="18" charset="0"/>
              </a:rPr>
              <a:t>»</a:t>
            </a:r>
          </a:p>
          <a:p>
            <a:r>
              <a:rPr lang="fr-FR" sz="2400" b="1" dirty="0"/>
              <a:t> </a:t>
            </a:r>
            <a:r>
              <a:rPr lang="fr-FR" sz="2400" b="1" dirty="0" smtClean="0"/>
              <a:t>                            </a:t>
            </a:r>
            <a:r>
              <a:rPr lang="fr-FR" sz="2400" dirty="0" smtClean="0"/>
              <a:t> </a:t>
            </a:r>
          </a:p>
          <a:p>
            <a:endParaRPr lang="fr-FR" sz="2400" dirty="0"/>
          </a:p>
          <a:p>
            <a:endParaRPr lang="fr-FR" sz="2400" dirty="0" smtClean="0"/>
          </a:p>
          <a:p>
            <a:pPr algn="ctr"/>
            <a:r>
              <a:rPr lang="fr-FR" sz="2000" dirty="0" smtClean="0"/>
              <a:t>                     </a:t>
            </a:r>
            <a:r>
              <a:rPr lang="fr-FR" sz="2000" b="1" dirty="0" smtClean="0"/>
              <a:t>Zig </a:t>
            </a:r>
            <a:r>
              <a:rPr lang="fr-FR" sz="2000" b="1" dirty="0" err="1" smtClean="0"/>
              <a:t>Ziglar</a:t>
            </a:r>
            <a:r>
              <a:rPr lang="fr-FR" sz="2000" b="1" dirty="0" smtClean="0"/>
              <a:t> </a:t>
            </a:r>
            <a:endParaRPr lang="fr-FR" sz="2000" b="1" dirty="0"/>
          </a:p>
        </p:txBody>
      </p:sp>
      <p:sp>
        <p:nvSpPr>
          <p:cNvPr id="11" name="Rectangle à coins arrondis 10"/>
          <p:cNvSpPr/>
          <p:nvPr/>
        </p:nvSpPr>
        <p:spPr>
          <a:xfrm>
            <a:off x="569871" y="692696"/>
            <a:ext cx="4529678" cy="3528392"/>
          </a:xfrm>
          <a:prstGeom prst="wedgeRoundRectCallou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i="1" dirty="0">
                <a:latin typeface="Garamond" pitchFamily="18" charset="0"/>
              </a:rPr>
              <a:t>« </a:t>
            </a:r>
            <a:r>
              <a:rPr lang="fr-FR" sz="2800" i="1" dirty="0" smtClean="0">
                <a:latin typeface="Garamond" pitchFamily="18" charset="0"/>
              </a:rPr>
              <a:t>Un </a:t>
            </a:r>
            <a:r>
              <a:rPr lang="fr-FR" sz="2800" i="1" dirty="0">
                <a:latin typeface="Garamond" pitchFamily="18" charset="0"/>
              </a:rPr>
              <a:t>état mental et nerveux de préparation de l'action, organisé à partir de l'expérience exerçant une influence dynamique sur les réponses de l'individu à tous les objets et les situations auxquels il est confronté. » (</a:t>
            </a:r>
            <a:r>
              <a:rPr lang="fr-FR" sz="2800" b="1" dirty="0" err="1" smtClean="0">
                <a:latin typeface="Garamond" pitchFamily="18" charset="0"/>
              </a:rPr>
              <a:t>Allport</a:t>
            </a:r>
            <a:r>
              <a:rPr lang="fr-FR" sz="2800" i="1" dirty="0" smtClean="0">
                <a:latin typeface="Garamond" pitchFamily="18" charset="0"/>
              </a:rPr>
              <a:t>)</a:t>
            </a:r>
            <a:endParaRPr lang="fr-FR" sz="2800" i="1" dirty="0">
              <a:latin typeface="Garamond" pitchFamily="18" charset="0"/>
            </a:endParaRPr>
          </a:p>
        </p:txBody>
      </p:sp>
      <p:sp>
        <p:nvSpPr>
          <p:cNvPr id="2" name="Rectangle 1"/>
          <p:cNvSpPr/>
          <p:nvPr/>
        </p:nvSpPr>
        <p:spPr>
          <a:xfrm>
            <a:off x="519538" y="5565338"/>
            <a:ext cx="676788" cy="369332"/>
          </a:xfrm>
          <a:prstGeom prst="rect">
            <a:avLst/>
          </a:prstGeom>
        </p:spPr>
        <p:txBody>
          <a:bodyPr wrap="none">
            <a:spAutoFit/>
          </a:bodyPr>
          <a:lstStyle/>
          <a:p>
            <a:r>
              <a:rPr lang="fr-FR" dirty="0" smtClean="0"/>
              <a:t>Voir </a:t>
            </a:r>
            <a:endParaRPr lang="fr-FR" dirty="0"/>
          </a:p>
        </p:txBody>
      </p:sp>
    </p:spTree>
    <p:extLst>
      <p:ext uri="{BB962C8B-B14F-4D97-AF65-F5344CB8AC3E}">
        <p14:creationId xmlns:p14="http://schemas.microsoft.com/office/powerpoint/2010/main" val="940314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136904" cy="720080"/>
          </a:xfrm>
        </p:spPr>
        <p:txBody>
          <a:bodyPr>
            <a:normAutofit fontScale="90000"/>
          </a:bodyPr>
          <a:lstStyle/>
          <a:p>
            <a:r>
              <a:rPr lang="fr-FR" dirty="0" smtClean="0"/>
              <a:t>Ce qu’enseigne le saut à la perche</a:t>
            </a:r>
            <a:endParaRPr lang="fr-FR" dirty="0"/>
          </a:p>
        </p:txBody>
      </p:sp>
      <p:sp>
        <p:nvSpPr>
          <p:cNvPr id="3" name="Espace réservé du contenu 2"/>
          <p:cNvSpPr>
            <a:spLocks noGrp="1"/>
          </p:cNvSpPr>
          <p:nvPr>
            <p:ph idx="1"/>
          </p:nvPr>
        </p:nvSpPr>
        <p:spPr>
          <a:xfrm>
            <a:off x="2661988" y="1412776"/>
            <a:ext cx="3271777" cy="3744416"/>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dirty="0">
                <a:latin typeface="Arial Narrow" pitchFamily="34" charset="0"/>
              </a:rPr>
              <a:t>V</a:t>
            </a:r>
            <a:r>
              <a:rPr lang="fr-FR" dirty="0" smtClean="0">
                <a:latin typeface="Arial Narrow" pitchFamily="34" charset="0"/>
              </a:rPr>
              <a:t>itesse maximale de l’homme sur le plat : 42 km/h</a:t>
            </a:r>
          </a:p>
          <a:p>
            <a:r>
              <a:rPr lang="fr-FR" dirty="0" smtClean="0">
                <a:latin typeface="Arial Narrow" pitchFamily="34" charset="0"/>
              </a:rPr>
              <a:t>altitude maximale du saut avec course d’élan : 2,45 m</a:t>
            </a:r>
          </a:p>
          <a:p>
            <a:r>
              <a:rPr lang="fr-FR" dirty="0" smtClean="0">
                <a:latin typeface="Arial Narrow" pitchFamily="34" charset="0"/>
              </a:rPr>
              <a:t>Hauteur maximale du saut à la perche avec course d’élan : 6,16 m (Renaud </a:t>
            </a:r>
            <a:r>
              <a:rPr lang="fr-FR" dirty="0" err="1" smtClean="0">
                <a:latin typeface="Arial Narrow" pitchFamily="34" charset="0"/>
              </a:rPr>
              <a:t>Lavilenie</a:t>
            </a:r>
            <a:r>
              <a:rPr lang="fr-FR" dirty="0" smtClean="0">
                <a:latin typeface="Arial Narrow" pitchFamily="34" charset="0"/>
              </a:rPr>
              <a:t>)</a:t>
            </a:r>
          </a:p>
        </p:txBody>
      </p:sp>
      <p:pic>
        <p:nvPicPr>
          <p:cNvPr id="2054" name="Picture 6" descr="Usain Bolt win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808820"/>
            <a:ext cx="2661988" cy="3168352"/>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2056" name="Picture 8" descr="http://www.atletismogranadajoven.es/images/sotomayor%20javier%2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33765" y="2132856"/>
            <a:ext cx="3070955" cy="2520280"/>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5705971"/>
            <a:ext cx="8136904" cy="830997"/>
          </a:xfrm>
          <a:prstGeom prst="rect">
            <a:avLst/>
          </a:prstGeom>
        </p:spPr>
        <p:txBody>
          <a:bodyPr wrap="square">
            <a:spAutoFit/>
          </a:bodyPr>
          <a:lstStyle/>
          <a:p>
            <a:r>
              <a:rPr lang="fr-FR" sz="2400" dirty="0">
                <a:latin typeface="Arial Narrow" pitchFamily="34" charset="0"/>
              </a:rPr>
              <a:t>Comment transformer une </a:t>
            </a:r>
            <a:r>
              <a:rPr lang="fr-FR" sz="2400" dirty="0" smtClean="0">
                <a:latin typeface="Arial Narrow" pitchFamily="34" charset="0"/>
              </a:rPr>
              <a:t>aptitude à la vitesse sur le plat </a:t>
            </a:r>
            <a:r>
              <a:rPr lang="fr-FR" sz="2400" dirty="0">
                <a:latin typeface="Arial Narrow" pitchFamily="34" charset="0"/>
              </a:rPr>
              <a:t>en </a:t>
            </a:r>
            <a:r>
              <a:rPr lang="fr-FR" sz="2400" dirty="0" smtClean="0">
                <a:latin typeface="Arial Narrow" pitchFamily="34" charset="0"/>
              </a:rPr>
              <a:t>une altitude </a:t>
            </a:r>
            <a:r>
              <a:rPr lang="fr-FR" sz="2400" dirty="0">
                <a:latin typeface="Arial Narrow" pitchFamily="34" charset="0"/>
              </a:rPr>
              <a:t>démultipliée ? </a:t>
            </a:r>
            <a:r>
              <a:rPr lang="fr-FR" sz="2400" dirty="0" smtClean="0">
                <a:latin typeface="Arial Narrow" pitchFamily="34" charset="0"/>
              </a:rPr>
              <a:t>Réponse </a:t>
            </a:r>
            <a:r>
              <a:rPr lang="fr-FR" sz="2400" dirty="0">
                <a:latin typeface="Arial Narrow" pitchFamily="34" charset="0"/>
              </a:rPr>
              <a:t>du saut à la perche : </a:t>
            </a:r>
            <a:r>
              <a:rPr lang="fr-FR" sz="2400" dirty="0" smtClean="0">
                <a:latin typeface="Arial Narrow" pitchFamily="34" charset="0"/>
              </a:rPr>
              <a:t>l’attitude</a:t>
            </a:r>
            <a:endParaRPr lang="fr-FR" sz="2400" dirty="0">
              <a:latin typeface="Arial Narrow" pitchFamily="34" charset="0"/>
            </a:endParaRPr>
          </a:p>
        </p:txBody>
      </p:sp>
    </p:spTree>
    <p:extLst>
      <p:ext uri="{BB962C8B-B14F-4D97-AF65-F5344CB8AC3E}">
        <p14:creationId xmlns:p14="http://schemas.microsoft.com/office/powerpoint/2010/main" val="228268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hlétisme: Lavillenie reçoit Lemaitre à domicile aux Championnats de France en salle"/>
          <p:cNvPicPr>
            <a:picLocks noGrp="1" noChangeAspect="1" noChangeArrowheads="1"/>
          </p:cNvPicPr>
          <p:nvPr>
            <p:ph sz="half" idx="4294967295"/>
          </p:nvPr>
        </p:nvPicPr>
        <p:blipFill rotWithShape="1">
          <a:blip r:embed="rId2" cstate="email">
            <a:extLst>
              <a:ext uri="{28A0092B-C50C-407E-A947-70E740481C1C}">
                <a14:useLocalDpi xmlns:a14="http://schemas.microsoft.com/office/drawing/2010/main"/>
              </a:ext>
            </a:extLst>
          </a:blip>
          <a:srcRect/>
          <a:stretch/>
        </p:blipFill>
        <p:spPr bwMode="auto">
          <a:xfrm>
            <a:off x="5220072" y="2076732"/>
            <a:ext cx="3667944" cy="2743577"/>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8" name="Larme 7"/>
          <p:cNvSpPr/>
          <p:nvPr/>
        </p:nvSpPr>
        <p:spPr>
          <a:xfrm>
            <a:off x="251520" y="784225"/>
            <a:ext cx="4896544" cy="5328592"/>
          </a:xfrm>
          <a:prstGeom prst="teardrop">
            <a:avLst/>
          </a:prstGeom>
          <a:ln w="76200">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r>
              <a:rPr lang="fr-FR" i="1" dirty="0">
                <a:solidFill>
                  <a:srgbClr val="FFC000"/>
                </a:solidFill>
                <a:latin typeface="Garamond" pitchFamily="18" charset="0"/>
              </a:rPr>
              <a:t>« </a:t>
            </a:r>
            <a:r>
              <a:rPr lang="fr-FR" i="1" dirty="0" smtClean="0">
                <a:solidFill>
                  <a:srgbClr val="FFC000"/>
                </a:solidFill>
                <a:latin typeface="Garamond" pitchFamily="18" charset="0"/>
              </a:rPr>
              <a:t>Renaud </a:t>
            </a:r>
            <a:r>
              <a:rPr lang="fr-FR" i="1" dirty="0" err="1" smtClean="0">
                <a:solidFill>
                  <a:srgbClr val="FFC000"/>
                </a:solidFill>
                <a:latin typeface="Garamond" pitchFamily="18" charset="0"/>
              </a:rPr>
              <a:t>Lavillenie</a:t>
            </a:r>
            <a:r>
              <a:rPr lang="fr-FR" i="1" dirty="0" smtClean="0">
                <a:solidFill>
                  <a:srgbClr val="FFC000"/>
                </a:solidFill>
                <a:latin typeface="Garamond" pitchFamily="18" charset="0"/>
              </a:rPr>
              <a:t> a </a:t>
            </a:r>
            <a:r>
              <a:rPr lang="fr-FR" i="1" dirty="0">
                <a:solidFill>
                  <a:srgbClr val="FFC000"/>
                </a:solidFill>
                <a:latin typeface="Garamond" pitchFamily="18" charset="0"/>
              </a:rPr>
              <a:t>très peu de déchet dans ses sauts, </a:t>
            </a:r>
            <a:r>
              <a:rPr lang="fr-FR" b="1" dirty="0">
                <a:solidFill>
                  <a:srgbClr val="FFC000"/>
                </a:solidFill>
                <a:latin typeface="Garamond" pitchFamily="18" charset="0"/>
              </a:rPr>
              <a:t>il se concentre bien et possède une vitesse de course d'élan phénoménale liée à une maîtrise technique presque parfaite</a:t>
            </a:r>
            <a:r>
              <a:rPr lang="fr-FR" i="1" dirty="0">
                <a:solidFill>
                  <a:srgbClr val="FFC000"/>
                </a:solidFill>
                <a:latin typeface="Garamond" pitchFamily="18" charset="0"/>
              </a:rPr>
              <a:t>. Certains prétendaient qu'il était trop petit pour franchir les 6 mètres avec régularité mais je n'ai jamais pensé que c'était un critère pertinent. </a:t>
            </a:r>
            <a:r>
              <a:rPr lang="fr-FR" b="1" dirty="0">
                <a:solidFill>
                  <a:srgbClr val="FFC000"/>
                </a:solidFill>
                <a:latin typeface="Garamond" pitchFamily="18" charset="0"/>
              </a:rPr>
              <a:t>L'important, c'est le transfert de l'énergie de la vitesse de course dans la perche, et sur ce plan, Renaud n'a pas d'équivalent à l'heure actuelle </a:t>
            </a:r>
            <a:r>
              <a:rPr lang="fr-FR" b="1" dirty="0" smtClean="0">
                <a:solidFill>
                  <a:srgbClr val="FFC000"/>
                </a:solidFill>
                <a:latin typeface="Garamond" pitchFamily="18" charset="0"/>
              </a:rPr>
              <a:t>»*</a:t>
            </a:r>
            <a:endParaRPr lang="fr-FR" b="1" dirty="0">
              <a:solidFill>
                <a:srgbClr val="FFC000"/>
              </a:solidFill>
              <a:latin typeface="Garamond" pitchFamily="18" charset="0"/>
            </a:endParaRPr>
          </a:p>
        </p:txBody>
      </p:sp>
      <p:sp>
        <p:nvSpPr>
          <p:cNvPr id="9" name="Rectangle 8"/>
          <p:cNvSpPr/>
          <p:nvPr/>
        </p:nvSpPr>
        <p:spPr>
          <a:xfrm>
            <a:off x="1835696" y="6181833"/>
            <a:ext cx="4572024" cy="400110"/>
          </a:xfrm>
          <a:prstGeom prst="rect">
            <a:avLst/>
          </a:prstGeom>
        </p:spPr>
        <p:txBody>
          <a:bodyPr wrap="square">
            <a:spAutoFit/>
          </a:bodyPr>
          <a:lstStyle/>
          <a:p>
            <a:r>
              <a:rPr lang="fr-FR" sz="2000" i="1" dirty="0" smtClean="0">
                <a:latin typeface="Garamond" pitchFamily="18" charset="0"/>
              </a:rPr>
              <a:t>* Serguei Bubka</a:t>
            </a:r>
            <a:endParaRPr lang="fr-FR" sz="2000" i="1" dirty="0">
              <a:latin typeface="Garamond" pitchFamily="18" charset="0"/>
            </a:endParaRPr>
          </a:p>
        </p:txBody>
      </p:sp>
      <p:sp>
        <p:nvSpPr>
          <p:cNvPr id="10" name="Rectangle 9"/>
          <p:cNvSpPr/>
          <p:nvPr/>
        </p:nvSpPr>
        <p:spPr>
          <a:xfrm>
            <a:off x="5292080" y="841895"/>
            <a:ext cx="3168352" cy="1200329"/>
          </a:xfrm>
          <a:prstGeom prst="rect">
            <a:avLst/>
          </a:prstGeom>
        </p:spPr>
        <p:txBody>
          <a:bodyPr wrap="square">
            <a:spAutoFit/>
          </a:bodyPr>
          <a:lstStyle/>
          <a:p>
            <a:r>
              <a:rPr lang="fr-FR" dirty="0" smtClean="0"/>
              <a:t>Renaud </a:t>
            </a:r>
            <a:r>
              <a:rPr lang="fr-FR" dirty="0" err="1"/>
              <a:t>Lavillenie</a:t>
            </a:r>
            <a:r>
              <a:rPr lang="fr-FR" dirty="0"/>
              <a:t>, </a:t>
            </a:r>
            <a:r>
              <a:rPr lang="fr-FR" dirty="0" smtClean="0"/>
              <a:t>aux Championnats </a:t>
            </a:r>
            <a:r>
              <a:rPr lang="fr-FR" dirty="0"/>
              <a:t>de France en salle, à Aubière (Puy-de-Dôme).</a:t>
            </a:r>
          </a:p>
        </p:txBody>
      </p:sp>
      <p:pic>
        <p:nvPicPr>
          <p:cNvPr id="6" name="Picture 2" descr="Athlétisme: Lavillenie reçoit Lemaitre à domicile aux Championnats de France en salle"/>
          <p:cNvPicPr>
            <a:picLocks noGrp="1" noChangeAspect="1" noChangeArrowheads="1"/>
          </p:cNvPicPr>
          <p:nvPr>
            <p:ph sz="half" idx="4294967295"/>
          </p:nvPr>
        </p:nvPicPr>
        <p:blipFill rotWithShape="1">
          <a:blip r:embed="rId3" cstate="email">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rcRect/>
          <a:stretch/>
        </p:blipFill>
        <p:spPr bwMode="auto">
          <a:xfrm>
            <a:off x="5220072" y="2111240"/>
            <a:ext cx="3667944" cy="2743577"/>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ases d'un saut à la perch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937" y="-29725"/>
            <a:ext cx="5148064" cy="30868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3232009209"/>
              </p:ext>
            </p:extLst>
          </p:nvPr>
        </p:nvGraphicFramePr>
        <p:xfrm>
          <a:off x="-108520" y="3108338"/>
          <a:ext cx="9143999" cy="3738968"/>
        </p:xfrm>
        <a:graphic>
          <a:graphicData uri="http://schemas.openxmlformats.org/drawingml/2006/table">
            <a:tbl>
              <a:tblPr/>
              <a:tblGrid>
                <a:gridCol w="1080120"/>
                <a:gridCol w="3240360"/>
                <a:gridCol w="4823519"/>
              </a:tblGrid>
              <a:tr h="142814">
                <a:tc>
                  <a:txBody>
                    <a:bodyPr/>
                    <a:lstStyle/>
                    <a:p>
                      <a:pPr algn="ctr"/>
                      <a:r>
                        <a:rPr lang="fr-FR" sz="2000" dirty="0">
                          <a:effectLst/>
                        </a:rPr>
                        <a:t>Phase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400" dirty="0">
                          <a:effectLst/>
                        </a:rPr>
                        <a:t>Description</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600" dirty="0">
                          <a:effectLst/>
                          <a:latin typeface="Arial Black" pitchFamily="34" charset="0"/>
                        </a:rPr>
                        <a:t>Aspect énergétique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r>
              <a:tr h="272155">
                <a:tc>
                  <a:txBody>
                    <a:bodyPr/>
                    <a:lstStyle/>
                    <a:p>
                      <a:pPr algn="ctr"/>
                      <a:r>
                        <a:rPr lang="fr-FR" sz="2000" dirty="0">
                          <a:effectLst/>
                        </a:rPr>
                        <a:t>1</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600" b="1" dirty="0">
                          <a:effectLst/>
                        </a:rPr>
                        <a:t>Course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2000" b="1" dirty="0">
                          <a:effectLst/>
                          <a:latin typeface="Bodoni MT Condensed" pitchFamily="18" charset="0"/>
                        </a:rPr>
                        <a:t>Le sauteur accumule de l'énergie cinétique.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r>
              <a:tr h="660178">
                <a:tc>
                  <a:txBody>
                    <a:bodyPr/>
                    <a:lstStyle/>
                    <a:p>
                      <a:pPr algn="ctr"/>
                      <a:r>
                        <a:rPr lang="fr-FR" sz="2000" dirty="0">
                          <a:effectLst/>
                        </a:rPr>
                        <a:t>2</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600" b="1" dirty="0">
                          <a:effectLst/>
                        </a:rPr>
                        <a:t>Flexion de la perche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800" b="1" dirty="0">
                          <a:effectLst/>
                          <a:latin typeface="Bodoni MT Condensed" pitchFamily="18" charset="0"/>
                        </a:rPr>
                        <a:t>Le sauteur transfert l'énergie cinétique acquise en énergie potentielle élastique dans la perche.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r>
              <a:tr h="854190">
                <a:tc>
                  <a:txBody>
                    <a:bodyPr/>
                    <a:lstStyle/>
                    <a:p>
                      <a:pPr algn="ctr"/>
                      <a:r>
                        <a:rPr lang="fr-FR" sz="2000" dirty="0">
                          <a:effectLst/>
                        </a:rPr>
                        <a:t>3</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600" b="1" dirty="0" smtClean="0">
                          <a:effectLst/>
                        </a:rPr>
                        <a:t>Déflexion </a:t>
                      </a:r>
                      <a:r>
                        <a:rPr lang="fr-FR" sz="1600" b="1" dirty="0">
                          <a:effectLst/>
                        </a:rPr>
                        <a:t>de la perche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800" b="1" dirty="0">
                          <a:effectLst/>
                          <a:latin typeface="Bodoni MT Condensed" pitchFamily="18" charset="0"/>
                        </a:rPr>
                        <a:t>Le sauteur récupère l'énergie de la perche pour acquérir de l'énergie potentielle de pesanteur (son </a:t>
                      </a:r>
                      <a:r>
                        <a:rPr lang="fr-FR" sz="1800" b="1" dirty="0" smtClean="0">
                          <a:effectLst/>
                          <a:latin typeface="Bodoni MT Condensed" pitchFamily="18" charset="0"/>
                        </a:rPr>
                        <a:t>altitude </a:t>
                      </a:r>
                      <a:r>
                        <a:rPr lang="fr-FR" sz="1800" b="1" dirty="0">
                          <a:effectLst/>
                          <a:latin typeface="Bodoni MT Condensed" pitchFamily="18" charset="0"/>
                        </a:rPr>
                        <a:t>augmente) et de l'énergie cinétique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r>
              <a:tr h="918860">
                <a:tc>
                  <a:txBody>
                    <a:bodyPr/>
                    <a:lstStyle/>
                    <a:p>
                      <a:pPr algn="ctr"/>
                      <a:r>
                        <a:rPr lang="fr-FR" sz="2000" dirty="0">
                          <a:effectLst/>
                        </a:rPr>
                        <a:t>4</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1600" b="1" dirty="0">
                          <a:effectLst/>
                        </a:rPr>
                        <a:t>Chute libre ascendante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fr-FR" sz="2000" b="1" dirty="0">
                          <a:effectLst/>
                          <a:latin typeface="Bodoni MT Condensed" pitchFamily="18" charset="0"/>
                        </a:rPr>
                        <a:t>Le reste d'énergie cinétique est convertie en énergie potentielle de pesanteur. C'est à ce moment que le sauteur atteint sa hauteur maximale.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r>
              <a:tr h="660178">
                <a:tc>
                  <a:txBody>
                    <a:bodyPr/>
                    <a:lstStyle/>
                    <a:p>
                      <a:pPr algn="ctr"/>
                      <a:r>
                        <a:rPr lang="fr-FR" sz="2000" dirty="0">
                          <a:effectLst/>
                        </a:rPr>
                        <a:t>5</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a:noFill/>
                    </a:lnB>
                    <a:solidFill>
                      <a:srgbClr val="FFFFFF"/>
                    </a:solidFill>
                  </a:tcPr>
                </a:tc>
                <a:tc>
                  <a:txBody>
                    <a:bodyPr/>
                    <a:lstStyle/>
                    <a:p>
                      <a:pPr algn="ctr"/>
                      <a:r>
                        <a:rPr lang="fr-FR" sz="1600" b="1" dirty="0">
                          <a:effectLst/>
                        </a:rPr>
                        <a:t>Chute libre descendante</a:t>
                      </a:r>
                    </a:p>
                  </a:txBody>
                  <a:tcPr marL="6737" marR="6737" marT="6737" marB="6737"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a:noFill/>
                    </a:lnB>
                    <a:solidFill>
                      <a:srgbClr val="FFFFFF"/>
                    </a:solidFill>
                  </a:tcPr>
                </a:tc>
                <a:tc>
                  <a:txBody>
                    <a:bodyPr/>
                    <a:lstStyle/>
                    <a:p>
                      <a:pPr algn="ctr"/>
                      <a:r>
                        <a:rPr lang="fr-FR" sz="1800" b="1" dirty="0">
                          <a:effectLst/>
                          <a:latin typeface="Bodoni MT Condensed" pitchFamily="18" charset="0"/>
                        </a:rPr>
                        <a:t>L'énergie potentielle de pesanteur est convertie en énergie cinétique, le sauteur retombe et sa vitesse augmente.</a:t>
                      </a:r>
                    </a:p>
                  </a:txBody>
                  <a:tcPr marL="6737" marR="6737" marT="6737" marB="6737" anchor="ctr">
                    <a:lnL w="9525" cap="flat" cmpd="sng" algn="ctr">
                      <a:solidFill>
                        <a:srgbClr val="333333"/>
                      </a:solidFill>
                      <a:prstDash val="solid"/>
                      <a:round/>
                      <a:headEnd type="none" w="med" len="med"/>
                      <a:tailEnd type="none" w="med" len="med"/>
                    </a:lnL>
                    <a:lnR>
                      <a:noFill/>
                    </a:lnR>
                    <a:lnT w="9525" cap="flat" cmpd="sng" algn="ctr">
                      <a:solidFill>
                        <a:srgbClr val="333333"/>
                      </a:solidFill>
                      <a:prstDash val="solid"/>
                      <a:round/>
                      <a:headEnd type="none" w="med" len="med"/>
                      <a:tailEnd type="none" w="med" len="med"/>
                    </a:lnT>
                    <a:lnB>
                      <a:noFill/>
                    </a:lnB>
                    <a:solidFill>
                      <a:srgbClr val="FFFFFF"/>
                    </a:solidFill>
                  </a:tcPr>
                </a:tc>
              </a:tr>
            </a:tbl>
          </a:graphicData>
        </a:graphic>
      </p:graphicFrame>
      <p:sp>
        <p:nvSpPr>
          <p:cNvPr id="7" name="Rectangle 3"/>
          <p:cNvSpPr>
            <a:spLocks noChangeArrowheads="1"/>
          </p:cNvSpPr>
          <p:nvPr/>
        </p:nvSpPr>
        <p:spPr bwMode="auto">
          <a:xfrm>
            <a:off x="3870325"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2857" y="2687790"/>
            <a:ext cx="4262705" cy="369332"/>
          </a:xfrm>
          <a:prstGeom prst="rect">
            <a:avLst/>
          </a:prstGeom>
        </p:spPr>
        <p:txBody>
          <a:bodyPr wrap="none">
            <a:spAutoFit/>
          </a:bodyPr>
          <a:lstStyle/>
          <a:p>
            <a:pPr lvl="0" eaLnBrk="0" fontAlgn="base" hangingPunct="0">
              <a:spcBef>
                <a:spcPct val="0"/>
              </a:spcBef>
              <a:spcAft>
                <a:spcPct val="0"/>
              </a:spcAft>
            </a:pPr>
            <a:r>
              <a:rPr lang="fr-FR" b="1" dirty="0">
                <a:solidFill>
                  <a:srgbClr val="003333"/>
                </a:solidFill>
                <a:latin typeface="Arial" pitchFamily="34" charset="0"/>
                <a:cs typeface="Arial" pitchFamily="34" charset="0"/>
              </a:rPr>
              <a:t>Aspect énergétique de chaque phase</a:t>
            </a:r>
            <a:endParaRPr lang="fr-FR" sz="20900" i="1" dirty="0">
              <a:solidFill>
                <a:srgbClr val="000000"/>
              </a:solidFill>
              <a:latin typeface="Arial" pitchFamily="34" charset="0"/>
              <a:cs typeface="Arial" pitchFamily="34" charset="0"/>
            </a:endParaRPr>
          </a:p>
        </p:txBody>
      </p:sp>
      <p:pic>
        <p:nvPicPr>
          <p:cNvPr id="10" name="Picture 2" descr="saut à la perche: images"/>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 y="-29725"/>
            <a:ext cx="3967570" cy="259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37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ases d'un saut à la perch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201319" cy="55172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54146"/>
            <a:ext cx="37799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dirty="0">
                <a:latin typeface="Arial Narrow" pitchFamily="34" charset="0"/>
              </a:rPr>
              <a:t>Le </a:t>
            </a:r>
            <a:r>
              <a:rPr lang="fr-FR" dirty="0" smtClean="0">
                <a:latin typeface="Arial Narrow" pitchFamily="34" charset="0"/>
              </a:rPr>
              <a:t>sauteur et sa perche au sol (horizontalité) </a:t>
            </a:r>
            <a:endParaRPr lang="fr-FR" dirty="0"/>
          </a:p>
        </p:txBody>
      </p:sp>
      <p:sp>
        <p:nvSpPr>
          <p:cNvPr id="6" name="Rectangle 5"/>
          <p:cNvSpPr/>
          <p:nvPr/>
        </p:nvSpPr>
        <p:spPr>
          <a:xfrm>
            <a:off x="3779911" y="5554146"/>
            <a:ext cx="4032449"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dirty="0">
                <a:latin typeface="Arial Narrow" pitchFamily="34" charset="0"/>
              </a:rPr>
              <a:t>Le </a:t>
            </a:r>
            <a:r>
              <a:rPr lang="fr-FR" dirty="0" smtClean="0">
                <a:latin typeface="Arial Narrow" pitchFamily="34" charset="0"/>
              </a:rPr>
              <a:t>sauteur et sa perche en vol </a:t>
            </a:r>
          </a:p>
          <a:p>
            <a:pPr algn="ctr"/>
            <a:r>
              <a:rPr lang="fr-FR" dirty="0" smtClean="0">
                <a:latin typeface="Arial Narrow" pitchFamily="34" charset="0"/>
              </a:rPr>
              <a:t>(verticalité ascendante) </a:t>
            </a:r>
            <a:endParaRPr lang="fr-FR" dirty="0"/>
          </a:p>
        </p:txBody>
      </p:sp>
      <p:sp>
        <p:nvSpPr>
          <p:cNvPr id="7" name="Rectangle 6"/>
          <p:cNvSpPr/>
          <p:nvPr/>
        </p:nvSpPr>
        <p:spPr>
          <a:xfrm>
            <a:off x="7812360" y="5534513"/>
            <a:ext cx="1331639" cy="923330"/>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smtClean="0">
                <a:latin typeface="Arial Narrow" pitchFamily="34" charset="0"/>
              </a:rPr>
              <a:t>sauteur seul </a:t>
            </a:r>
          </a:p>
          <a:p>
            <a:pPr algn="ctr"/>
            <a:r>
              <a:rPr lang="fr-FR" dirty="0" smtClean="0">
                <a:latin typeface="Arial Narrow" pitchFamily="34" charset="0"/>
              </a:rPr>
              <a:t>(verticalité descendante) </a:t>
            </a:r>
            <a:endParaRPr lang="fr-FR" dirty="0"/>
          </a:p>
        </p:txBody>
      </p:sp>
    </p:spTree>
    <p:extLst>
      <p:ext uri="{BB962C8B-B14F-4D97-AF65-F5344CB8AC3E}">
        <p14:creationId xmlns:p14="http://schemas.microsoft.com/office/powerpoint/2010/main" val="58708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99392"/>
            <a:ext cx="3600400" cy="720080"/>
          </a:xfrm>
        </p:spPr>
        <p:txBody>
          <a:bodyPr>
            <a:normAutofit/>
          </a:bodyPr>
          <a:lstStyle/>
          <a:p>
            <a:r>
              <a:rPr lang="fr-FR" sz="3600" dirty="0" smtClean="0">
                <a:solidFill>
                  <a:schemeClr val="bg1"/>
                </a:solidFill>
              </a:rPr>
              <a:t>But de la soirée</a:t>
            </a:r>
            <a:endParaRPr lang="fr-FR" sz="3600" dirty="0">
              <a:solidFill>
                <a:schemeClr val="bg1"/>
              </a:solidFill>
            </a:endParaRPr>
          </a:p>
        </p:txBody>
      </p:sp>
      <p:sp>
        <p:nvSpPr>
          <p:cNvPr id="3" name="Espace réservé du contenu 2"/>
          <p:cNvSpPr>
            <a:spLocks noGrp="1"/>
          </p:cNvSpPr>
          <p:nvPr>
            <p:ph idx="1"/>
          </p:nvPr>
        </p:nvSpPr>
        <p:spPr>
          <a:xfrm>
            <a:off x="3784571" y="692696"/>
            <a:ext cx="4891885" cy="583264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fr-FR" b="1" dirty="0" smtClean="0">
                <a:effectLst>
                  <a:outerShdw blurRad="38100" dist="38100" dir="2700000" algn="tl">
                    <a:srgbClr val="000000">
                      <a:alpha val="43137"/>
                    </a:srgbClr>
                  </a:outerShdw>
                </a:effectLst>
              </a:rPr>
              <a:t>Laisser </a:t>
            </a:r>
            <a:r>
              <a:rPr lang="fr-FR" b="1" dirty="0" smtClean="0">
                <a:effectLst>
                  <a:outerShdw blurRad="38100" dist="38100" dir="2700000" algn="tl">
                    <a:srgbClr val="000000">
                      <a:alpha val="43137"/>
                    </a:srgbClr>
                  </a:outerShdw>
                </a:effectLst>
              </a:rPr>
              <a:t>chacun </a:t>
            </a:r>
            <a:r>
              <a:rPr lang="fr-FR" b="1" dirty="0" smtClean="0">
                <a:effectLst>
                  <a:outerShdw blurRad="38100" dist="38100" dir="2700000" algn="tl">
                    <a:srgbClr val="000000">
                      <a:alpha val="43137"/>
                    </a:srgbClr>
                  </a:outerShdw>
                </a:effectLst>
              </a:rPr>
              <a:t>évaluer sa </a:t>
            </a:r>
            <a:r>
              <a:rPr lang="fr-FR" b="1" dirty="0" smtClean="0">
                <a:effectLst>
                  <a:outerShdw blurRad="38100" dist="38100" dir="2700000" algn="tl">
                    <a:srgbClr val="000000">
                      <a:alpha val="43137"/>
                    </a:srgbClr>
                  </a:outerShdw>
                </a:effectLst>
              </a:rPr>
              <a:t>dépense </a:t>
            </a:r>
            <a:r>
              <a:rPr lang="fr-FR" b="1" dirty="0" smtClean="0">
                <a:effectLst>
                  <a:outerShdw blurRad="38100" dist="38100" dir="2700000" algn="tl">
                    <a:srgbClr val="000000">
                      <a:alpha val="43137"/>
                    </a:srgbClr>
                  </a:outerShdw>
                </a:effectLst>
              </a:rPr>
              <a:t>moyenne pour </a:t>
            </a:r>
            <a:r>
              <a:rPr lang="fr-FR" b="1" dirty="0" smtClean="0">
                <a:effectLst>
                  <a:outerShdw blurRad="38100" dist="38100" dir="2700000" algn="tl">
                    <a:srgbClr val="000000">
                      <a:alpha val="43137"/>
                    </a:srgbClr>
                  </a:outerShdw>
                </a:effectLst>
              </a:rPr>
              <a:t>atteindre ses objectifs </a:t>
            </a:r>
          </a:p>
          <a:p>
            <a:r>
              <a:rPr lang="fr-FR" b="1" dirty="0" smtClean="0">
                <a:effectLst>
                  <a:outerShdw blurRad="38100" dist="38100" dir="2700000" algn="tl">
                    <a:srgbClr val="000000">
                      <a:alpha val="43137"/>
                    </a:srgbClr>
                  </a:outerShdw>
                </a:effectLst>
              </a:rPr>
              <a:t>Cette dépense d’énergie est-elle « payante » (bien pensée, équilibrée, efficace) ? </a:t>
            </a:r>
            <a:r>
              <a:rPr lang="fr-FR" b="1" dirty="0" smtClean="0">
                <a:effectLst>
                  <a:outerShdw blurRad="38100" dist="38100" dir="2700000" algn="tl">
                    <a:srgbClr val="000000">
                      <a:alpha val="43137"/>
                    </a:srgbClr>
                  </a:outerShdw>
                </a:effectLst>
              </a:rPr>
              <a:t>On peut avoir le sentiment </a:t>
            </a:r>
            <a:r>
              <a:rPr lang="fr-FR" b="1" dirty="0" smtClean="0">
                <a:effectLst>
                  <a:outerShdw blurRad="38100" dist="38100" dir="2700000" algn="tl">
                    <a:srgbClr val="000000">
                      <a:alpha val="43137"/>
                    </a:srgbClr>
                  </a:outerShdw>
                </a:effectLst>
              </a:rPr>
              <a:t>de faire « des efforts en pure perte », ou de combler un vide intérieur par une hyperactivité. </a:t>
            </a:r>
          </a:p>
          <a:p>
            <a:r>
              <a:rPr lang="fr-FR" b="1" dirty="0" smtClean="0">
                <a:effectLst>
                  <a:outerShdw blurRad="38100" dist="38100" dir="2700000" algn="tl">
                    <a:srgbClr val="000000">
                      <a:alpha val="43137"/>
                    </a:srgbClr>
                  </a:outerShdw>
                </a:effectLst>
              </a:rPr>
              <a:t>On peut au </a:t>
            </a:r>
            <a:r>
              <a:rPr lang="fr-FR" b="1" dirty="0" smtClean="0">
                <a:effectLst>
                  <a:outerShdw blurRad="38100" dist="38100" dir="2700000" algn="tl">
                    <a:srgbClr val="000000">
                      <a:alpha val="43137"/>
                    </a:srgbClr>
                  </a:outerShdw>
                </a:effectLst>
              </a:rPr>
              <a:t>contraire, </a:t>
            </a:r>
            <a:r>
              <a:rPr lang="fr-FR" b="1" dirty="0" smtClean="0">
                <a:effectLst>
                  <a:outerShdw blurRad="38100" dist="38100" dir="2700000" algn="tl">
                    <a:srgbClr val="000000">
                      <a:alpha val="43137"/>
                    </a:srgbClr>
                  </a:outerShdw>
                </a:effectLst>
              </a:rPr>
              <a:t>penser et parler trop </a:t>
            </a:r>
            <a:r>
              <a:rPr lang="fr-FR" b="1" dirty="0" smtClean="0">
                <a:effectLst>
                  <a:outerShdw blurRad="38100" dist="38100" dir="2700000" algn="tl">
                    <a:srgbClr val="000000">
                      <a:alpha val="43137"/>
                    </a:srgbClr>
                  </a:outerShdw>
                </a:effectLst>
              </a:rPr>
              <a:t>et </a:t>
            </a:r>
            <a:r>
              <a:rPr lang="fr-FR" b="1" dirty="0" smtClean="0">
                <a:effectLst>
                  <a:outerShdw blurRad="38100" dist="38100" dir="2700000" algn="tl">
                    <a:srgbClr val="000000">
                      <a:alpha val="43137"/>
                    </a:srgbClr>
                  </a:outerShdw>
                </a:effectLst>
              </a:rPr>
              <a:t>être ensuite en panne d’action à </a:t>
            </a:r>
            <a:r>
              <a:rPr lang="fr-FR" b="1" dirty="0" smtClean="0">
                <a:effectLst>
                  <a:outerShdw blurRad="38100" dist="38100" dir="2700000" algn="tl">
                    <a:srgbClr val="000000">
                      <a:alpha val="43137"/>
                    </a:srgbClr>
                  </a:outerShdw>
                </a:effectLst>
              </a:rPr>
              <a:t>la hauteur </a:t>
            </a:r>
            <a:r>
              <a:rPr lang="fr-FR" b="1" dirty="0" smtClean="0">
                <a:effectLst>
                  <a:outerShdw blurRad="38100" dist="38100" dir="2700000" algn="tl">
                    <a:srgbClr val="000000">
                      <a:alpha val="43137"/>
                    </a:srgbClr>
                  </a:outerShdw>
                </a:effectLst>
              </a:rPr>
              <a:t>des idées</a:t>
            </a:r>
            <a:r>
              <a:rPr lang="fr-FR" b="1" dirty="0" smtClean="0">
                <a:effectLst>
                  <a:outerShdw blurRad="38100" dist="38100" dir="2700000" algn="tl">
                    <a:srgbClr val="000000">
                      <a:alpha val="43137"/>
                    </a:srgbClr>
                  </a:outerShdw>
                </a:effectLst>
              </a:rPr>
              <a:t>.  </a:t>
            </a:r>
          </a:p>
          <a:p>
            <a:r>
              <a:rPr lang="fr-FR" b="1" dirty="0" smtClean="0">
                <a:effectLst>
                  <a:outerShdw blurRad="38100" dist="38100" dir="2700000" algn="tl">
                    <a:srgbClr val="000000">
                      <a:alpha val="43137"/>
                    </a:srgbClr>
                  </a:outerShdw>
                </a:effectLst>
              </a:rPr>
              <a:t>Nous évaluerons donc le rapport entre notre force intérieure et ses manifestations extérieures. Qu’est-ce qui peut nous empêcher de nous donner à fond, corps et âme, dans nos projets </a:t>
            </a:r>
            <a:r>
              <a:rPr lang="fr-FR" b="1"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pic>
        <p:nvPicPr>
          <p:cNvPr id="1028" name="Picture 4" descr="aspire interventions southlake dr jeff marler hand brain hands With the hands the mind spe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3317027" cy="3317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4037179"/>
            <a:ext cx="3317027" cy="1200329"/>
          </a:xfrm>
          <a:prstGeom prst="rect">
            <a:avLst/>
          </a:prstGeom>
        </p:spPr>
        <p:txBody>
          <a:bodyPr wrap="square">
            <a:spAutoFit/>
          </a:bodyPr>
          <a:lstStyle/>
          <a:p>
            <a:r>
              <a:rPr lang="fr-FR" b="1" dirty="0" smtClean="0">
                <a:effectLst>
                  <a:outerShdw blurRad="38100" dist="38100" dir="2700000" algn="tl">
                    <a:srgbClr val="000000">
                      <a:alpha val="43137"/>
                    </a:srgbClr>
                  </a:outerShdw>
                </a:effectLst>
                <a:latin typeface="Bodoni MT Condensed" pitchFamily="18" charset="0"/>
              </a:rPr>
              <a:t>Cette œuvre photographique  de mains</a:t>
            </a:r>
          </a:p>
          <a:p>
            <a:r>
              <a:rPr lang="fr-FR" b="1" dirty="0">
                <a:effectLst>
                  <a:outerShdw blurRad="38100" dist="38100" dir="2700000" algn="tl">
                    <a:srgbClr val="000000">
                      <a:alpha val="43137"/>
                    </a:srgbClr>
                  </a:outerShdw>
                </a:effectLst>
                <a:latin typeface="Bodoni MT Condensed" pitchFamily="18" charset="0"/>
              </a:rPr>
              <a:t>f</a:t>
            </a:r>
            <a:r>
              <a:rPr lang="fr-FR" b="1" dirty="0" smtClean="0">
                <a:effectLst>
                  <a:outerShdw blurRad="38100" dist="38100" dir="2700000" algn="tl">
                    <a:srgbClr val="000000">
                      <a:alpha val="43137"/>
                    </a:srgbClr>
                  </a:outerShdw>
                </a:effectLst>
                <a:latin typeface="Bodoni MT Condensed" pitchFamily="18" charset="0"/>
              </a:rPr>
              <a:t>ormant un cerveau, pourrait s’intituler, par exemple : « je pense, donc je fais » ou</a:t>
            </a:r>
          </a:p>
          <a:p>
            <a:r>
              <a:rPr lang="fr-FR" b="1" dirty="0" smtClean="0">
                <a:effectLst>
                  <a:outerShdw blurRad="38100" dist="38100" dir="2700000" algn="tl">
                    <a:srgbClr val="000000">
                      <a:alpha val="43137"/>
                    </a:srgbClr>
                  </a:outerShdw>
                </a:effectLst>
                <a:latin typeface="Bodoni MT Condensed" pitchFamily="18" charset="0"/>
              </a:rPr>
              <a:t>« pensée agissante »</a:t>
            </a:r>
            <a:endParaRPr lang="fr-FR" b="1" dirty="0">
              <a:effectLst>
                <a:outerShdw blurRad="38100" dist="38100" dir="2700000" algn="tl">
                  <a:srgbClr val="000000">
                    <a:alpha val="43137"/>
                  </a:srgbClr>
                </a:outerShdw>
              </a:effectLst>
              <a:latin typeface="Bodoni MT Condensed" pitchFamily="18" charset="0"/>
            </a:endParaRPr>
          </a:p>
        </p:txBody>
      </p:sp>
    </p:spTree>
    <p:extLst>
      <p:ext uri="{BB962C8B-B14F-4D97-AF65-F5344CB8AC3E}">
        <p14:creationId xmlns:p14="http://schemas.microsoft.com/office/powerpoint/2010/main" val="3131227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46" y="7450"/>
            <a:ext cx="9174346" cy="778098"/>
          </a:xfrm>
        </p:spPr>
        <p:style>
          <a:lnRef idx="0">
            <a:schemeClr val="accent4"/>
          </a:lnRef>
          <a:fillRef idx="3">
            <a:schemeClr val="accent4"/>
          </a:fillRef>
          <a:effectRef idx="3">
            <a:schemeClr val="accent4"/>
          </a:effectRef>
          <a:fontRef idx="minor">
            <a:schemeClr val="lt1"/>
          </a:fontRef>
        </p:style>
        <p:txBody>
          <a:bodyPr>
            <a:normAutofit/>
          </a:bodyPr>
          <a:lstStyle/>
          <a:p>
            <a:r>
              <a:rPr lang="fr-FR" dirty="0" smtClean="0"/>
              <a:t>L’attitude, du point de vue temporel</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08818381"/>
              </p:ext>
            </p:extLst>
          </p:nvPr>
        </p:nvGraphicFramePr>
        <p:xfrm>
          <a:off x="251520" y="980728"/>
          <a:ext cx="5616624"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12160" y="1138704"/>
            <a:ext cx="2670462" cy="646331"/>
          </a:xfrm>
          <a:prstGeom prst="rect">
            <a:avLst/>
          </a:prstGeom>
        </p:spPr>
        <p:txBody>
          <a:bodyPr wrap="square">
            <a:spAutoFit/>
          </a:bodyPr>
          <a:lstStyle/>
          <a:p>
            <a:pPr algn="ctr"/>
            <a:r>
              <a:rPr lang="fr-FR" dirty="0" smtClean="0">
                <a:latin typeface="Arial Narrow" pitchFamily="34" charset="0"/>
              </a:rPr>
              <a:t>Passé, préparation, entraînement, course d’élan</a:t>
            </a:r>
            <a:endParaRPr lang="fr-FR" dirty="0">
              <a:latin typeface="Arial Narrow" pitchFamily="34" charset="0"/>
            </a:endParaRPr>
          </a:p>
        </p:txBody>
      </p:sp>
      <p:sp>
        <p:nvSpPr>
          <p:cNvPr id="6" name="Rectangle 5"/>
          <p:cNvSpPr/>
          <p:nvPr/>
        </p:nvSpPr>
        <p:spPr>
          <a:xfrm>
            <a:off x="6012160" y="3501008"/>
            <a:ext cx="2952328" cy="646331"/>
          </a:xfrm>
          <a:prstGeom prst="rect">
            <a:avLst/>
          </a:prstGeom>
        </p:spPr>
        <p:txBody>
          <a:bodyPr wrap="square">
            <a:spAutoFit/>
          </a:bodyPr>
          <a:lstStyle/>
          <a:p>
            <a:pPr algn="ctr"/>
            <a:r>
              <a:rPr lang="fr-FR" dirty="0" smtClean="0">
                <a:latin typeface="Arial Narrow" pitchFamily="34" charset="0"/>
              </a:rPr>
              <a:t>présent (« pied du mur ») poussée, élévation</a:t>
            </a:r>
            <a:endParaRPr lang="fr-FR" dirty="0">
              <a:latin typeface="Arial Narrow" pitchFamily="34" charset="0"/>
            </a:endParaRPr>
          </a:p>
        </p:txBody>
      </p:sp>
      <p:sp>
        <p:nvSpPr>
          <p:cNvPr id="7" name="Rectangle 6"/>
          <p:cNvSpPr/>
          <p:nvPr/>
        </p:nvSpPr>
        <p:spPr>
          <a:xfrm>
            <a:off x="6012158" y="5837057"/>
            <a:ext cx="2716759" cy="646331"/>
          </a:xfrm>
          <a:prstGeom prst="rect">
            <a:avLst/>
          </a:prstGeom>
        </p:spPr>
        <p:txBody>
          <a:bodyPr wrap="square">
            <a:spAutoFit/>
          </a:bodyPr>
          <a:lstStyle/>
          <a:p>
            <a:pPr algn="ctr"/>
            <a:r>
              <a:rPr lang="fr-FR" dirty="0" smtClean="0"/>
              <a:t>Futur </a:t>
            </a:r>
          </a:p>
          <a:p>
            <a:pPr algn="ctr"/>
            <a:r>
              <a:rPr lang="fr-FR" dirty="0" smtClean="0"/>
              <a:t>(« franchir la barre »)</a:t>
            </a:r>
            <a:endParaRPr lang="fr-FR" dirty="0"/>
          </a:p>
        </p:txBody>
      </p:sp>
      <p:sp>
        <p:nvSpPr>
          <p:cNvPr id="8" name="Flèche vers le bas 7"/>
          <p:cNvSpPr/>
          <p:nvPr/>
        </p:nvSpPr>
        <p:spPr>
          <a:xfrm>
            <a:off x="6300192" y="1916832"/>
            <a:ext cx="2160240" cy="136815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Jambes</a:t>
            </a:r>
          </a:p>
          <a:p>
            <a:pPr algn="ctr"/>
            <a:r>
              <a:rPr lang="fr-FR" dirty="0" smtClean="0"/>
              <a:t>(vitesse)</a:t>
            </a:r>
            <a:endParaRPr lang="fr-FR" dirty="0"/>
          </a:p>
        </p:txBody>
      </p:sp>
      <p:sp>
        <p:nvSpPr>
          <p:cNvPr id="9" name="Flèche vers le bas 8"/>
          <p:cNvSpPr/>
          <p:nvPr/>
        </p:nvSpPr>
        <p:spPr>
          <a:xfrm>
            <a:off x="6012159" y="4147339"/>
            <a:ext cx="2716759" cy="1665256"/>
          </a:xfrm>
          <a:prstGeom prst="downArrow">
            <a:avLst/>
          </a:prstGeom>
          <a:solidFill>
            <a:srgbClr val="008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Puissance dirigée vers un but (bras)</a:t>
            </a:r>
            <a:endParaRPr lang="fr-FR" dirty="0"/>
          </a:p>
        </p:txBody>
      </p:sp>
      <p:sp>
        <p:nvSpPr>
          <p:cNvPr id="10" name="Rectangle 9"/>
          <p:cNvSpPr/>
          <p:nvPr/>
        </p:nvSpPr>
        <p:spPr>
          <a:xfrm>
            <a:off x="2843808" y="954038"/>
            <a:ext cx="482824" cy="369332"/>
          </a:xfrm>
          <a:prstGeom prst="rect">
            <a:avLst/>
          </a:prstGeom>
        </p:spPr>
        <p:txBody>
          <a:bodyPr wrap="none">
            <a:spAutoFit/>
          </a:bodyPr>
          <a:lstStyle/>
          <a:p>
            <a:r>
              <a:rPr lang="fr-FR" dirty="0">
                <a:solidFill>
                  <a:schemeClr val="bg1"/>
                </a:solidFill>
              </a:rPr>
              <a:t>(1)</a:t>
            </a:r>
          </a:p>
        </p:txBody>
      </p:sp>
      <p:sp>
        <p:nvSpPr>
          <p:cNvPr id="11" name="Rectangle 10"/>
          <p:cNvSpPr/>
          <p:nvPr/>
        </p:nvSpPr>
        <p:spPr>
          <a:xfrm>
            <a:off x="2843808" y="3059668"/>
            <a:ext cx="436338" cy="369332"/>
          </a:xfrm>
          <a:prstGeom prst="rect">
            <a:avLst/>
          </a:prstGeom>
        </p:spPr>
        <p:txBody>
          <a:bodyPr wrap="none">
            <a:spAutoFit/>
          </a:bodyPr>
          <a:lstStyle/>
          <a:p>
            <a:r>
              <a:rPr lang="fr-FR" dirty="0" smtClean="0"/>
              <a:t>(2)</a:t>
            </a:r>
            <a:endParaRPr lang="fr-FR" dirty="0"/>
          </a:p>
        </p:txBody>
      </p:sp>
      <p:sp>
        <p:nvSpPr>
          <p:cNvPr id="12" name="Rectangle 11"/>
          <p:cNvSpPr/>
          <p:nvPr/>
        </p:nvSpPr>
        <p:spPr>
          <a:xfrm>
            <a:off x="2843808" y="5147900"/>
            <a:ext cx="436338" cy="369332"/>
          </a:xfrm>
          <a:prstGeom prst="rect">
            <a:avLst/>
          </a:prstGeom>
        </p:spPr>
        <p:txBody>
          <a:bodyPr wrap="none">
            <a:spAutoFit/>
          </a:bodyPr>
          <a:lstStyle/>
          <a:p>
            <a:r>
              <a:rPr lang="fr-FR" dirty="0" smtClean="0"/>
              <a:t>(3)</a:t>
            </a:r>
            <a:endParaRPr lang="fr-FR" dirty="0"/>
          </a:p>
        </p:txBody>
      </p:sp>
      <p:sp>
        <p:nvSpPr>
          <p:cNvPr id="13" name="Rectangle 12"/>
          <p:cNvSpPr/>
          <p:nvPr/>
        </p:nvSpPr>
        <p:spPr>
          <a:xfrm>
            <a:off x="467543" y="1138704"/>
            <a:ext cx="1936749" cy="923330"/>
          </a:xfrm>
          <a:prstGeom prst="rect">
            <a:avLst/>
          </a:prstGeom>
        </p:spPr>
        <p:txBody>
          <a:bodyPr wrap="none">
            <a:spAutoFit/>
          </a:bodyPr>
          <a:lstStyle/>
          <a:p>
            <a:r>
              <a:rPr lang="fr-FR" dirty="0" smtClean="0">
                <a:latin typeface="Arial Narrow" pitchFamily="34" charset="0"/>
              </a:rPr>
              <a:t>Aptitude</a:t>
            </a:r>
          </a:p>
          <a:p>
            <a:r>
              <a:rPr lang="fr-FR" dirty="0" smtClean="0">
                <a:latin typeface="Arial Narrow" pitchFamily="34" charset="0"/>
              </a:rPr>
              <a:t>(vitesse + force</a:t>
            </a:r>
          </a:p>
          <a:p>
            <a:r>
              <a:rPr lang="fr-FR" dirty="0" smtClean="0">
                <a:latin typeface="Arial Narrow" pitchFamily="34" charset="0"/>
              </a:rPr>
              <a:t>+ détente + adresse)</a:t>
            </a:r>
            <a:endParaRPr lang="fr-FR" dirty="0"/>
          </a:p>
        </p:txBody>
      </p:sp>
      <p:sp>
        <p:nvSpPr>
          <p:cNvPr id="14" name="Rectangle 13"/>
          <p:cNvSpPr/>
          <p:nvPr/>
        </p:nvSpPr>
        <p:spPr>
          <a:xfrm>
            <a:off x="467543" y="5790891"/>
            <a:ext cx="817853" cy="369332"/>
          </a:xfrm>
          <a:prstGeom prst="rect">
            <a:avLst/>
          </a:prstGeom>
        </p:spPr>
        <p:txBody>
          <a:bodyPr wrap="none">
            <a:spAutoFit/>
          </a:bodyPr>
          <a:lstStyle/>
          <a:p>
            <a:r>
              <a:rPr lang="fr-FR" dirty="0" smtClean="0">
                <a:latin typeface="Arial Narrow" pitchFamily="34" charset="0"/>
              </a:rPr>
              <a:t>Altitude</a:t>
            </a:r>
            <a:endParaRPr lang="fr-FR" dirty="0"/>
          </a:p>
        </p:txBody>
      </p:sp>
      <p:sp>
        <p:nvSpPr>
          <p:cNvPr id="15" name="Arc 39"/>
          <p:cNvSpPr>
            <a:spLocks/>
          </p:cNvSpPr>
          <p:nvPr/>
        </p:nvSpPr>
        <p:spPr bwMode="auto">
          <a:xfrm rot="4858664" flipH="1" flipV="1">
            <a:off x="1894125" y="2821742"/>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15745906" flipH="1" flipV="1">
            <a:off x="1491199" y="2139042"/>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79074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6394" y="467110"/>
            <a:ext cx="8190062" cy="697847"/>
          </a:xfrm>
        </p:spPr>
        <p:txBody>
          <a:bodyPr>
            <a:noAutofit/>
          </a:bodyPr>
          <a:lstStyle/>
          <a:p>
            <a:r>
              <a:rPr lang="fr-FR" sz="2400" b="1" dirty="0" smtClean="0"/>
              <a:t>L’attitude, du point de vue spatial (placement)</a:t>
            </a:r>
            <a:endParaRPr lang="fr-FR" sz="24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24329267"/>
              </p:ext>
            </p:extLst>
          </p:nvPr>
        </p:nvGraphicFramePr>
        <p:xfrm>
          <a:off x="107504" y="1052736"/>
          <a:ext cx="4754673"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eur droit 6"/>
          <p:cNvCxnSpPr/>
          <p:nvPr/>
        </p:nvCxnSpPr>
        <p:spPr>
          <a:xfrm>
            <a:off x="2463308" y="263691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1189769" y="3933056"/>
            <a:ext cx="273415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14488" y="1164957"/>
            <a:ext cx="436338" cy="369332"/>
          </a:xfrm>
          <a:prstGeom prst="rect">
            <a:avLst/>
          </a:prstGeom>
        </p:spPr>
        <p:txBody>
          <a:bodyPr wrap="none">
            <a:spAutoFit/>
          </a:bodyPr>
          <a:lstStyle/>
          <a:p>
            <a:r>
              <a:rPr lang="fr-FR" dirty="0"/>
              <a:t>(1)</a:t>
            </a:r>
          </a:p>
        </p:txBody>
      </p:sp>
      <p:sp>
        <p:nvSpPr>
          <p:cNvPr id="12" name="Rectangle 11"/>
          <p:cNvSpPr/>
          <p:nvPr/>
        </p:nvSpPr>
        <p:spPr>
          <a:xfrm>
            <a:off x="0" y="3750280"/>
            <a:ext cx="436338" cy="369332"/>
          </a:xfrm>
          <a:prstGeom prst="rect">
            <a:avLst/>
          </a:prstGeom>
        </p:spPr>
        <p:txBody>
          <a:bodyPr wrap="none">
            <a:spAutoFit/>
          </a:bodyPr>
          <a:lstStyle/>
          <a:p>
            <a:r>
              <a:rPr lang="fr-FR" dirty="0" smtClean="0"/>
              <a:t>(2)</a:t>
            </a:r>
            <a:endParaRPr lang="fr-FR" dirty="0"/>
          </a:p>
        </p:txBody>
      </p:sp>
      <p:sp>
        <p:nvSpPr>
          <p:cNvPr id="13" name="Rectangle 12"/>
          <p:cNvSpPr/>
          <p:nvPr/>
        </p:nvSpPr>
        <p:spPr>
          <a:xfrm>
            <a:off x="4514552" y="3762980"/>
            <a:ext cx="436338" cy="369332"/>
          </a:xfrm>
          <a:prstGeom prst="rect">
            <a:avLst/>
          </a:prstGeom>
        </p:spPr>
        <p:txBody>
          <a:bodyPr wrap="none">
            <a:spAutoFit/>
          </a:bodyPr>
          <a:lstStyle/>
          <a:p>
            <a:r>
              <a:rPr lang="fr-FR" dirty="0" smtClean="0"/>
              <a:t>(3)</a:t>
            </a:r>
            <a:endParaRPr lang="fr-FR" dirty="0"/>
          </a:p>
        </p:txBody>
      </p:sp>
      <p:sp>
        <p:nvSpPr>
          <p:cNvPr id="14" name="Rectangle 13"/>
          <p:cNvSpPr/>
          <p:nvPr/>
        </p:nvSpPr>
        <p:spPr>
          <a:xfrm>
            <a:off x="2214488" y="6315670"/>
            <a:ext cx="436338" cy="369332"/>
          </a:xfrm>
          <a:prstGeom prst="rect">
            <a:avLst/>
          </a:prstGeom>
        </p:spPr>
        <p:txBody>
          <a:bodyPr wrap="none">
            <a:spAutoFit/>
          </a:bodyPr>
          <a:lstStyle/>
          <a:p>
            <a:r>
              <a:rPr lang="fr-FR" dirty="0" smtClean="0"/>
              <a:t>(4)</a:t>
            </a:r>
            <a:endParaRPr lang="fr-FR" dirty="0"/>
          </a:p>
        </p:txBody>
      </p:sp>
      <p:sp>
        <p:nvSpPr>
          <p:cNvPr id="16" name="Rectangle 15"/>
          <p:cNvSpPr/>
          <p:nvPr/>
        </p:nvSpPr>
        <p:spPr>
          <a:xfrm>
            <a:off x="5076056" y="1266180"/>
            <a:ext cx="3816424" cy="5078313"/>
          </a:xfrm>
          <a:prstGeom prst="rect">
            <a:avLst/>
          </a:prstGeom>
        </p:spPr>
        <p:txBody>
          <a:bodyPr wrap="square">
            <a:spAutoFit/>
          </a:bodyPr>
          <a:lstStyle/>
          <a:p>
            <a:r>
              <a:rPr lang="fr-FR" dirty="0">
                <a:latin typeface="Arial Narrow" pitchFamily="34" charset="0"/>
              </a:rPr>
              <a:t>Pour </a:t>
            </a:r>
            <a:r>
              <a:rPr lang="fr-FR" dirty="0" smtClean="0">
                <a:latin typeface="Arial Narrow" pitchFamily="34" charset="0"/>
              </a:rPr>
              <a:t>accomplir le geste parfait permettant de sauter </a:t>
            </a:r>
            <a:r>
              <a:rPr lang="fr-FR" dirty="0">
                <a:latin typeface="Arial Narrow" pitchFamily="34" charset="0"/>
              </a:rPr>
              <a:t>très haut </a:t>
            </a:r>
            <a:r>
              <a:rPr lang="fr-FR" dirty="0" smtClean="0">
                <a:latin typeface="Arial Narrow" pitchFamily="34" charset="0"/>
              </a:rPr>
              <a:t>(4), </a:t>
            </a:r>
            <a:r>
              <a:rPr lang="fr-FR" dirty="0">
                <a:latin typeface="Arial Narrow" pitchFamily="34" charset="0"/>
              </a:rPr>
              <a:t>il faut partir de </a:t>
            </a:r>
            <a:r>
              <a:rPr lang="fr-FR" dirty="0" smtClean="0">
                <a:latin typeface="Arial Narrow" pitchFamily="34" charset="0"/>
              </a:rPr>
              <a:t>l’image première </a:t>
            </a:r>
            <a:r>
              <a:rPr lang="fr-FR" dirty="0">
                <a:latin typeface="Arial Narrow" pitchFamily="34" charset="0"/>
              </a:rPr>
              <a:t>du saut à la perche </a:t>
            </a:r>
            <a:r>
              <a:rPr lang="fr-FR" dirty="0" smtClean="0">
                <a:latin typeface="Arial Narrow" pitchFamily="34" charset="0"/>
              </a:rPr>
              <a:t>(1). </a:t>
            </a:r>
            <a:r>
              <a:rPr lang="fr-FR" dirty="0">
                <a:latin typeface="Arial Narrow" pitchFamily="34" charset="0"/>
              </a:rPr>
              <a:t>Le perchiste doit </a:t>
            </a:r>
            <a:r>
              <a:rPr lang="fr-FR" b="1" dirty="0">
                <a:latin typeface="Arial Narrow" pitchFamily="34" charset="0"/>
              </a:rPr>
              <a:t>aimer cette idée de s’élever très haut </a:t>
            </a:r>
            <a:r>
              <a:rPr lang="fr-FR" dirty="0">
                <a:latin typeface="Arial Narrow" pitchFamily="34" charset="0"/>
              </a:rPr>
              <a:t>avec une perche et la mettre au centre de son </a:t>
            </a:r>
            <a:r>
              <a:rPr lang="fr-FR" dirty="0" smtClean="0">
                <a:latin typeface="Arial Narrow" pitchFamily="34" charset="0"/>
              </a:rPr>
              <a:t>esprit (2)</a:t>
            </a:r>
            <a:endParaRPr lang="fr-FR" dirty="0">
              <a:latin typeface="Arial Narrow" pitchFamily="34" charset="0"/>
            </a:endParaRPr>
          </a:p>
          <a:p>
            <a:r>
              <a:rPr lang="fr-FR" dirty="0">
                <a:latin typeface="Arial Narrow" pitchFamily="34" charset="0"/>
              </a:rPr>
              <a:t>Il va discipliner son </a:t>
            </a:r>
            <a:r>
              <a:rPr lang="fr-FR" dirty="0" smtClean="0">
                <a:latin typeface="Arial Narrow" pitchFamily="34" charset="0"/>
              </a:rPr>
              <a:t>corps (3) </a:t>
            </a:r>
            <a:r>
              <a:rPr lang="fr-FR" dirty="0">
                <a:latin typeface="Arial Narrow" pitchFamily="34" charset="0"/>
              </a:rPr>
              <a:t>pour en faire un outil de </a:t>
            </a:r>
            <a:r>
              <a:rPr lang="fr-FR" dirty="0" smtClean="0">
                <a:latin typeface="Arial Narrow" pitchFamily="34" charset="0"/>
              </a:rPr>
              <a:t>l’esprit (2) </a:t>
            </a:r>
            <a:r>
              <a:rPr lang="fr-FR" dirty="0">
                <a:latin typeface="Arial Narrow" pitchFamily="34" charset="0"/>
              </a:rPr>
              <a:t>lui-même outil de </a:t>
            </a:r>
            <a:r>
              <a:rPr lang="fr-FR" dirty="0" smtClean="0">
                <a:latin typeface="Arial Narrow" pitchFamily="34" charset="0"/>
              </a:rPr>
              <a:t>l’idée (1). </a:t>
            </a:r>
            <a:r>
              <a:rPr lang="fr-FR" dirty="0">
                <a:latin typeface="Arial Narrow" pitchFamily="34" charset="0"/>
              </a:rPr>
              <a:t>Si l’esprit communique parfaitement l’idée au corps, l’attitude idéale se réalisera, capable de propulser l’athlète très haut et de concrétiser par un geste visible l’idée invisible de départ</a:t>
            </a:r>
          </a:p>
          <a:p>
            <a:r>
              <a:rPr lang="fr-FR" dirty="0">
                <a:latin typeface="Arial Narrow" pitchFamily="34" charset="0"/>
              </a:rPr>
              <a:t>Seule une bonne attitude de l’exécutant peut traduire une bonne idée universelle en un geste parfait accompli par l’acteur principal, au moment où il faut et au bon endroit</a:t>
            </a:r>
          </a:p>
        </p:txBody>
      </p:sp>
    </p:spTree>
    <p:extLst>
      <p:ext uri="{BB962C8B-B14F-4D97-AF65-F5344CB8AC3E}">
        <p14:creationId xmlns:p14="http://schemas.microsoft.com/office/powerpoint/2010/main" val="4090061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027664"/>
            <a:ext cx="7384666" cy="1143000"/>
          </a:xfrm>
        </p:spPr>
        <p:style>
          <a:lnRef idx="0">
            <a:schemeClr val="accent4"/>
          </a:lnRef>
          <a:fillRef idx="3">
            <a:schemeClr val="accent4"/>
          </a:fillRef>
          <a:effectRef idx="3">
            <a:schemeClr val="accent4"/>
          </a:effectRef>
          <a:fontRef idx="minor">
            <a:schemeClr val="lt1"/>
          </a:fontRef>
        </p:style>
        <p:txBody>
          <a:bodyPr/>
          <a:lstStyle/>
          <a:p>
            <a:r>
              <a:rPr lang="fr-FR" dirty="0" err="1" smtClean="0"/>
              <a:t>Jeong</a:t>
            </a:r>
            <a:r>
              <a:rPr lang="fr-FR" dirty="0" smtClean="0"/>
              <a:t> </a:t>
            </a:r>
            <a:r>
              <a:rPr lang="fr-FR" dirty="0" err="1" smtClean="0"/>
              <a:t>Seong</a:t>
            </a:r>
            <a:endParaRPr lang="fr-FR" dirty="0"/>
          </a:p>
        </p:txBody>
      </p:sp>
      <p:sp>
        <p:nvSpPr>
          <p:cNvPr id="3" name="Espace réservé du contenu 2"/>
          <p:cNvSpPr>
            <a:spLocks noGrp="1"/>
          </p:cNvSpPr>
          <p:nvPr>
            <p:ph idx="1"/>
          </p:nvPr>
        </p:nvSpPr>
        <p:spPr>
          <a:xfrm>
            <a:off x="755576" y="2323653"/>
            <a:ext cx="7312658" cy="1105348"/>
          </a:xfrm>
        </p:spPr>
        <p:style>
          <a:lnRef idx="1">
            <a:schemeClr val="accent4"/>
          </a:lnRef>
          <a:fillRef idx="2">
            <a:schemeClr val="accent4"/>
          </a:fillRef>
          <a:effectRef idx="1">
            <a:schemeClr val="accent4"/>
          </a:effectRef>
          <a:fontRef idx="minor">
            <a:schemeClr val="dk1"/>
          </a:fontRef>
        </p:style>
        <p:txBody>
          <a:bodyPr/>
          <a:lstStyle/>
          <a:p>
            <a:pPr lvl="0"/>
            <a:r>
              <a:rPr lang="fr-FR" dirty="0" err="1"/>
              <a:t>Dynamis</a:t>
            </a:r>
            <a:r>
              <a:rPr lang="fr-FR" dirty="0"/>
              <a:t>, </a:t>
            </a:r>
            <a:r>
              <a:rPr lang="fr-FR" dirty="0" err="1"/>
              <a:t>energia</a:t>
            </a:r>
            <a:r>
              <a:rPr lang="fr-FR" dirty="0"/>
              <a:t>, </a:t>
            </a:r>
            <a:r>
              <a:rPr lang="fr-FR" dirty="0" err="1" smtClean="0"/>
              <a:t>entelechia</a:t>
            </a:r>
            <a:r>
              <a:rPr lang="fr-FR" dirty="0" smtClean="0"/>
              <a:t> (chez Aristote)</a:t>
            </a:r>
          </a:p>
          <a:p>
            <a:pPr lvl="0"/>
            <a:r>
              <a:rPr lang="fr-FR" dirty="0" smtClean="0"/>
              <a:t>« le </a:t>
            </a:r>
            <a:r>
              <a:rPr lang="fr-FR" dirty="0"/>
              <a:t>comble de la dévotion </a:t>
            </a:r>
            <a:r>
              <a:rPr lang="fr-FR" dirty="0" smtClean="0"/>
              <a:t>sincère »</a:t>
            </a:r>
            <a:endParaRPr lang="fr-FR" dirty="0"/>
          </a:p>
          <a:p>
            <a:endParaRPr lang="fr-FR" dirty="0"/>
          </a:p>
        </p:txBody>
      </p:sp>
    </p:spTree>
    <p:extLst>
      <p:ext uri="{BB962C8B-B14F-4D97-AF65-F5344CB8AC3E}">
        <p14:creationId xmlns:p14="http://schemas.microsoft.com/office/powerpoint/2010/main" val="3378487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08912" cy="1143000"/>
          </a:xfrm>
        </p:spPr>
        <p:txBody>
          <a:bodyPr>
            <a:normAutofit fontScale="90000"/>
          </a:bodyPr>
          <a:lstStyle/>
          <a:p>
            <a:r>
              <a:rPr lang="fr-FR" dirty="0" err="1" smtClean="0"/>
              <a:t>Dynamis</a:t>
            </a:r>
            <a:r>
              <a:rPr lang="fr-FR" dirty="0" smtClean="0"/>
              <a:t>, </a:t>
            </a:r>
            <a:r>
              <a:rPr lang="fr-FR" dirty="0" err="1" smtClean="0"/>
              <a:t>energia</a:t>
            </a:r>
            <a:r>
              <a:rPr lang="fr-FR" dirty="0" smtClean="0"/>
              <a:t> et entéléchie chez Aristote</a:t>
            </a:r>
            <a:endParaRPr lang="fr-FR" dirty="0"/>
          </a:p>
        </p:txBody>
      </p:sp>
      <p:sp>
        <p:nvSpPr>
          <p:cNvPr id="3" name="Espace réservé du contenu 2"/>
          <p:cNvSpPr>
            <a:spLocks noGrp="1"/>
          </p:cNvSpPr>
          <p:nvPr>
            <p:ph idx="1"/>
          </p:nvPr>
        </p:nvSpPr>
        <p:spPr>
          <a:xfrm>
            <a:off x="467544" y="1772816"/>
            <a:ext cx="8280920" cy="4752528"/>
          </a:xfrm>
        </p:spPr>
        <p:txBody>
          <a:bodyPr>
            <a:normAutofit lnSpcReduction="10000"/>
          </a:bodyPr>
          <a:lstStyle/>
          <a:p>
            <a:r>
              <a:rPr lang="fr-FR" dirty="0" smtClean="0"/>
              <a:t>Entéléchie : </a:t>
            </a:r>
            <a:r>
              <a:rPr lang="fr-FR" dirty="0" smtClean="0"/>
              <a:t>terme </a:t>
            </a:r>
            <a:r>
              <a:rPr lang="fr-FR" dirty="0" smtClean="0"/>
              <a:t>créé par Aristote pour combiner </a:t>
            </a:r>
            <a:r>
              <a:rPr lang="fr-FR" dirty="0" err="1" smtClean="0"/>
              <a:t>entelos</a:t>
            </a:r>
            <a:r>
              <a:rPr lang="fr-FR" dirty="0" smtClean="0"/>
              <a:t> (accompli, mené à son terme) et </a:t>
            </a:r>
            <a:r>
              <a:rPr lang="fr-FR" dirty="0" err="1" smtClean="0"/>
              <a:t>echein</a:t>
            </a:r>
            <a:r>
              <a:rPr lang="fr-FR" dirty="0" smtClean="0"/>
              <a:t> (rester soi-même dans l’effort, persister). L’idée d’Aristote est de voir en chaque être, chaque entité de la nature une œuvre (un travail) arrivé à son terme. Ce qui était potentiel et virtuel dans l’être (</a:t>
            </a:r>
            <a:r>
              <a:rPr lang="fr-FR" dirty="0" err="1" smtClean="0"/>
              <a:t>dynamis</a:t>
            </a:r>
            <a:r>
              <a:rPr lang="fr-FR" dirty="0" smtClean="0"/>
              <a:t>) est devenu actuel et réel (</a:t>
            </a:r>
            <a:r>
              <a:rPr lang="fr-FR" dirty="0" err="1"/>
              <a:t>e</a:t>
            </a:r>
            <a:r>
              <a:rPr lang="fr-FR" dirty="0" err="1" smtClean="0"/>
              <a:t>nergeia</a:t>
            </a:r>
            <a:r>
              <a:rPr lang="fr-FR" dirty="0" smtClean="0"/>
              <a:t>) et le résultat final conserve parfaitement et accomplit l’idée de départ (</a:t>
            </a:r>
            <a:r>
              <a:rPr lang="fr-FR" dirty="0" err="1" smtClean="0"/>
              <a:t>entelechia</a:t>
            </a:r>
            <a:r>
              <a:rPr lang="fr-FR" dirty="0" smtClean="0"/>
              <a:t>)</a:t>
            </a:r>
          </a:p>
          <a:p>
            <a:r>
              <a:rPr lang="fr-FR" dirty="0" smtClean="0"/>
              <a:t>Implications pratiques : j’ai un potentiel, et je le cultive, je le travaille par des efforts. Or il s’agit non seulement de travailler, mais de travailler bien, pour arriver au résultat souhaité</a:t>
            </a:r>
            <a:endParaRPr lang="fr-FR" dirty="0"/>
          </a:p>
        </p:txBody>
      </p:sp>
    </p:spTree>
    <p:extLst>
      <p:ext uri="{BB962C8B-B14F-4D97-AF65-F5344CB8AC3E}">
        <p14:creationId xmlns:p14="http://schemas.microsoft.com/office/powerpoint/2010/main" val="799736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243408"/>
            <a:ext cx="3456384" cy="864096"/>
          </a:xfrm>
        </p:spPr>
        <p:txBody>
          <a:bodyPr>
            <a:normAutofit/>
          </a:bodyPr>
          <a:lstStyle/>
          <a:p>
            <a:r>
              <a:rPr lang="ja-JP" altLang="fr-FR" dirty="0"/>
              <a:t>精</a:t>
            </a:r>
            <a:r>
              <a:rPr lang="ja-JP" altLang="fr-FR" dirty="0" smtClean="0"/>
              <a:t>誠 </a:t>
            </a:r>
            <a:r>
              <a:rPr lang="fr-FR" altLang="ja-JP" dirty="0" smtClean="0"/>
              <a:t>-  </a:t>
            </a:r>
            <a:endParaRPr lang="fr-FR" dirty="0"/>
          </a:p>
        </p:txBody>
      </p:sp>
      <p:sp>
        <p:nvSpPr>
          <p:cNvPr id="3" name="Espace réservé du contenu 2"/>
          <p:cNvSpPr>
            <a:spLocks noGrp="1"/>
          </p:cNvSpPr>
          <p:nvPr>
            <p:ph idx="1"/>
          </p:nvPr>
        </p:nvSpPr>
        <p:spPr>
          <a:xfrm>
            <a:off x="467544" y="764704"/>
            <a:ext cx="8208912" cy="5688632"/>
          </a:xfrm>
        </p:spPr>
        <p:txBody>
          <a:bodyPr>
            <a:normAutofit fontScale="77500" lnSpcReduction="20000"/>
          </a:bodyPr>
          <a:lstStyle/>
          <a:p>
            <a:r>
              <a:rPr lang="fr-FR" dirty="0" smtClean="0"/>
              <a:t>Un proverbe coréen dit : « si vous montrez le comble de la dévotion sincère, le Ciel en sera ému. » </a:t>
            </a:r>
          </a:p>
          <a:p>
            <a:r>
              <a:rPr lang="fr-FR" dirty="0" smtClean="0"/>
              <a:t>Que veut dire : « montrer le comble de la dévotion sincère » ?           </a:t>
            </a:r>
            <a:r>
              <a:rPr lang="ja-JP" altLang="fr-FR" dirty="0" smtClean="0"/>
              <a:t>精誠 </a:t>
            </a:r>
            <a:r>
              <a:rPr lang="fr-FR" altLang="ja-JP" dirty="0" smtClean="0"/>
              <a:t>(coréen </a:t>
            </a:r>
            <a:r>
              <a:rPr lang="ko-KR" altLang="fr-FR" dirty="0" smtClean="0">
                <a:solidFill>
                  <a:schemeClr val="tx1"/>
                </a:solidFill>
              </a:rPr>
              <a:t>정 성 </a:t>
            </a:r>
            <a:r>
              <a:rPr lang="fr-FR" altLang="ko-KR" dirty="0" smtClean="0">
                <a:solidFill>
                  <a:schemeClr val="tx1"/>
                </a:solidFill>
              </a:rPr>
              <a:t>- </a:t>
            </a:r>
            <a:r>
              <a:rPr lang="fr-FR" altLang="ko-KR" dirty="0" err="1" smtClean="0">
                <a:solidFill>
                  <a:schemeClr val="tx1"/>
                </a:solidFill>
              </a:rPr>
              <a:t>jeong</a:t>
            </a:r>
            <a:r>
              <a:rPr lang="fr-FR" altLang="ko-KR" dirty="0" smtClean="0">
                <a:solidFill>
                  <a:schemeClr val="tx1"/>
                </a:solidFill>
              </a:rPr>
              <a:t> </a:t>
            </a:r>
            <a:r>
              <a:rPr lang="fr-FR" altLang="ko-KR" dirty="0" err="1" smtClean="0">
                <a:solidFill>
                  <a:schemeClr val="tx1"/>
                </a:solidFill>
              </a:rPr>
              <a:t>seong</a:t>
            </a:r>
            <a:r>
              <a:rPr lang="fr-FR" altLang="ko-KR" dirty="0" smtClean="0">
                <a:solidFill>
                  <a:schemeClr val="tx1"/>
                </a:solidFill>
              </a:rPr>
              <a:t>) signifie que vous donnez absolument tout, intérieurement comme </a:t>
            </a:r>
            <a:r>
              <a:rPr lang="fr-FR" dirty="0" smtClean="0"/>
              <a:t>extérieurement. Vous devriez offrir absolument chaque </a:t>
            </a:r>
            <a:r>
              <a:rPr lang="fr-FR" dirty="0"/>
              <a:t>aspect </a:t>
            </a:r>
            <a:r>
              <a:rPr lang="fr-FR" dirty="0" smtClean="0"/>
              <a:t>de votre être – vos paroles et vos actes et le fond de votre pensée, ou encore la totalité de vos efforts extérieurs et de vos pensées intimes jusqu’au plus profond de votre conscience</a:t>
            </a:r>
            <a:r>
              <a:rPr lang="fr-FR" dirty="0"/>
              <a:t>. </a:t>
            </a:r>
            <a:r>
              <a:rPr lang="fr-FR" dirty="0" smtClean="0"/>
              <a:t>Voilà le comble de la dévotion sincère. </a:t>
            </a:r>
          </a:p>
          <a:p>
            <a:r>
              <a:rPr lang="fr-FR" dirty="0" smtClean="0"/>
              <a:t>Deux caractères chinois forment </a:t>
            </a:r>
            <a:r>
              <a:rPr lang="ja-JP" altLang="fr-FR" dirty="0" smtClean="0"/>
              <a:t>精誠 </a:t>
            </a:r>
            <a:r>
              <a:rPr lang="fr-FR" altLang="ja-JP" dirty="0" smtClean="0"/>
              <a:t>(</a:t>
            </a:r>
            <a:r>
              <a:rPr lang="fr-FR" dirty="0" err="1" smtClean="0"/>
              <a:t>Jeong</a:t>
            </a:r>
            <a:r>
              <a:rPr lang="fr-FR" dirty="0" smtClean="0"/>
              <a:t> </a:t>
            </a:r>
            <a:r>
              <a:rPr lang="fr-FR" dirty="0" err="1" smtClean="0"/>
              <a:t>Seong</a:t>
            </a:r>
            <a:r>
              <a:rPr lang="fr-FR" dirty="0" smtClean="0"/>
              <a:t>). Le caractère </a:t>
            </a:r>
            <a:r>
              <a:rPr lang="ja-JP" altLang="fr-FR" dirty="0" smtClean="0"/>
              <a:t>精 </a:t>
            </a:r>
            <a:r>
              <a:rPr lang="fr-FR" altLang="ja-JP" dirty="0" smtClean="0"/>
              <a:t>(</a:t>
            </a:r>
            <a:r>
              <a:rPr lang="fr-FR" dirty="0" err="1" smtClean="0"/>
              <a:t>Jeong</a:t>
            </a:r>
            <a:r>
              <a:rPr lang="fr-FR" dirty="0" smtClean="0"/>
              <a:t>) implique l’esprit d’une personne. Il comporte les caractères pour « riz » et « bleu », dans le sens de « propre, pur ». Il y a la notion d’un esprit purifié, donc sincère</a:t>
            </a:r>
          </a:p>
          <a:p>
            <a:r>
              <a:rPr lang="fr-FR" dirty="0" smtClean="0"/>
              <a:t>Le deuxième caractère </a:t>
            </a:r>
            <a:r>
              <a:rPr lang="ja-JP" altLang="fr-FR" dirty="0" smtClean="0"/>
              <a:t>誠</a:t>
            </a:r>
            <a:r>
              <a:rPr lang="ja-JP" altLang="fr-FR" dirty="0"/>
              <a:t> </a:t>
            </a:r>
            <a:r>
              <a:rPr lang="fr-FR" altLang="ja-JP" dirty="0" smtClean="0"/>
              <a:t>(</a:t>
            </a:r>
            <a:r>
              <a:rPr lang="fr-FR" dirty="0" err="1" smtClean="0"/>
              <a:t>Seong</a:t>
            </a:r>
            <a:r>
              <a:rPr lang="fr-FR" dirty="0" smtClean="0"/>
              <a:t>) comporte deux caractères : </a:t>
            </a:r>
            <a:r>
              <a:rPr lang="ja-JP" altLang="fr-FR" dirty="0" smtClean="0"/>
              <a:t>言 </a:t>
            </a:r>
            <a:r>
              <a:rPr lang="fr-FR" altLang="ja-JP" dirty="0" smtClean="0"/>
              <a:t>signifie parole </a:t>
            </a:r>
            <a:r>
              <a:rPr lang="fr-FR" dirty="0" smtClean="0"/>
              <a:t>; </a:t>
            </a:r>
            <a:r>
              <a:rPr lang="ja-JP" altLang="fr-FR" dirty="0" smtClean="0"/>
              <a:t>成</a:t>
            </a:r>
            <a:r>
              <a:rPr lang="fr-FR" altLang="ja-JP" dirty="0" smtClean="0"/>
              <a:t> signifie </a:t>
            </a:r>
            <a:r>
              <a:rPr lang="fr-FR" dirty="0" smtClean="0"/>
              <a:t>accomplissement</a:t>
            </a:r>
            <a:r>
              <a:rPr lang="fr-FR" dirty="0"/>
              <a:t>. </a:t>
            </a:r>
            <a:r>
              <a:rPr lang="fr-FR" dirty="0" smtClean="0"/>
              <a:t>Il s’agit donc d’offrir tout ce que vous accomplissez intérieurement et extérieurement. Quand vous atteignez ce seuil, le Ciel sera ému et bougera. Que le Ciel soit ému par vous signifie que le Ciel pense à vous ; Dieu va alors penser sans cesse à vous et l’amour de Dieu voudra vous rendre visite. Alors que les pensées de Dieu demeurent en vous, Son amour aussi restera en vous.</a:t>
            </a:r>
            <a:endParaRPr lang="fr-FR" dirty="0"/>
          </a:p>
        </p:txBody>
      </p:sp>
      <p:sp>
        <p:nvSpPr>
          <p:cNvPr id="4" name="Rectangle 3"/>
          <p:cNvSpPr/>
          <p:nvPr/>
        </p:nvSpPr>
        <p:spPr>
          <a:xfrm>
            <a:off x="6156176" y="0"/>
            <a:ext cx="1800200" cy="646331"/>
          </a:xfrm>
          <a:prstGeom prst="rect">
            <a:avLst/>
          </a:prstGeom>
        </p:spPr>
        <p:txBody>
          <a:bodyPr wrap="square">
            <a:spAutoFit/>
          </a:bodyPr>
          <a:lstStyle/>
          <a:p>
            <a:r>
              <a:rPr lang="ko-KR" altLang="fr-FR" sz="3600" dirty="0" smtClean="0">
                <a:solidFill>
                  <a:schemeClr val="bg1"/>
                </a:solidFill>
              </a:rPr>
              <a:t>정 성</a:t>
            </a:r>
            <a:endParaRPr lang="fr-FR" sz="3600" dirty="0">
              <a:solidFill>
                <a:schemeClr val="bg1"/>
              </a:solidFill>
            </a:endParaRPr>
          </a:p>
        </p:txBody>
      </p:sp>
    </p:spTree>
    <p:extLst>
      <p:ext uri="{BB962C8B-B14F-4D97-AF65-F5344CB8AC3E}">
        <p14:creationId xmlns:p14="http://schemas.microsoft.com/office/powerpoint/2010/main" val="618935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08912" cy="792088"/>
          </a:xfrm>
        </p:spPr>
        <p:txBody>
          <a:bodyPr/>
          <a:lstStyle/>
          <a:p>
            <a:r>
              <a:rPr lang="fr-FR" dirty="0" smtClean="0"/>
              <a:t>Pour aller plus loin</a:t>
            </a:r>
            <a:endParaRPr lang="fr-FR" dirty="0"/>
          </a:p>
        </p:txBody>
      </p:sp>
      <p:sp>
        <p:nvSpPr>
          <p:cNvPr id="3" name="Espace réservé du contenu 2"/>
          <p:cNvSpPr>
            <a:spLocks noGrp="1"/>
          </p:cNvSpPr>
          <p:nvPr>
            <p:ph idx="1"/>
          </p:nvPr>
        </p:nvSpPr>
        <p:spPr>
          <a:xfrm>
            <a:off x="467544" y="1412776"/>
            <a:ext cx="8208912" cy="5112568"/>
          </a:xfrm>
        </p:spPr>
        <p:txBody>
          <a:bodyPr>
            <a:normAutofit lnSpcReduction="10000"/>
          </a:bodyPr>
          <a:lstStyle/>
          <a:p>
            <a:r>
              <a:rPr lang="fr-FR" dirty="0" smtClean="0"/>
              <a:t>Aristote enseigne la valeur du travail achevé, mené à son terme. C’est l’habileté technique, la précision, qui vont donner tout leur sens final à nos efforts et à notre travail. </a:t>
            </a:r>
          </a:p>
          <a:p>
            <a:r>
              <a:rPr lang="fr-FR" dirty="0" smtClean="0"/>
              <a:t>La pensée asiatique complète et va plus loin. La finalité du travail bien fait n’est pas seulement la belle œuvre ainsi réalisée, mais l’accomplissement humain, la réalisation personnelle de l’ouvrier ou de l’artisan. C’est ce qu’implique la notion de « sincérité ». Je n’achète pas seulement de bons produits, mais une éthique et une humanité contenues dans le produit</a:t>
            </a:r>
          </a:p>
          <a:p>
            <a:r>
              <a:rPr lang="fr-FR" dirty="0" smtClean="0"/>
              <a:t>« le faire, et en le faisant, se faire », disait Jules </a:t>
            </a:r>
            <a:r>
              <a:rPr lang="fr-FR" dirty="0" err="1" smtClean="0"/>
              <a:t>Lequier</a:t>
            </a:r>
            <a:endParaRPr lang="fr-FR" dirty="0" smtClean="0"/>
          </a:p>
          <a:p>
            <a:endParaRPr lang="fr-FR" dirty="0"/>
          </a:p>
        </p:txBody>
      </p:sp>
    </p:spTree>
    <p:extLst>
      <p:ext uri="{BB962C8B-B14F-4D97-AF65-F5344CB8AC3E}">
        <p14:creationId xmlns:p14="http://schemas.microsoft.com/office/powerpoint/2010/main" val="2761773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44332"/>
            <a:ext cx="8208912" cy="1128484"/>
          </a:xfrm>
        </p:spPr>
        <p:style>
          <a:lnRef idx="0">
            <a:schemeClr val="accent3"/>
          </a:lnRef>
          <a:fillRef idx="3">
            <a:schemeClr val="accent3"/>
          </a:fillRef>
          <a:effectRef idx="3">
            <a:schemeClr val="accent3"/>
          </a:effectRef>
          <a:fontRef idx="minor">
            <a:schemeClr val="lt1"/>
          </a:fontRef>
        </p:style>
        <p:txBody>
          <a:bodyPr>
            <a:normAutofit/>
          </a:bodyPr>
          <a:lstStyle/>
          <a:p>
            <a:r>
              <a:rPr lang="fr-FR" sz="2400" i="1" dirty="0">
                <a:solidFill>
                  <a:srgbClr val="FFC000"/>
                </a:solidFill>
                <a:latin typeface="Garamond" pitchFamily="18" charset="0"/>
              </a:rPr>
              <a:t>«</a:t>
            </a:r>
            <a:r>
              <a:rPr lang="fr-FR" sz="2800" i="1" dirty="0">
                <a:solidFill>
                  <a:srgbClr val="FFC000"/>
                </a:solidFill>
                <a:latin typeface="Garamond" pitchFamily="18" charset="0"/>
              </a:rPr>
              <a:t> Plus que vos aptitudes, votre attitude vous donnera de l’altitude »</a:t>
            </a:r>
            <a:r>
              <a:rPr lang="fr-FR" sz="2800" b="1" dirty="0">
                <a:solidFill>
                  <a:srgbClr val="FFC000"/>
                </a:solidFill>
              </a:rPr>
              <a:t> </a:t>
            </a:r>
            <a:r>
              <a:rPr lang="fr-FR" sz="2800" b="1" dirty="0" smtClean="0">
                <a:solidFill>
                  <a:srgbClr val="FFC000"/>
                </a:solidFill>
              </a:rPr>
              <a:t/>
            </a:r>
            <a:br>
              <a:rPr lang="fr-FR" sz="2800" b="1" dirty="0" smtClean="0">
                <a:solidFill>
                  <a:srgbClr val="FFC000"/>
                </a:solidFill>
              </a:rPr>
            </a:br>
            <a:r>
              <a:rPr lang="fr-FR" sz="2800" b="1" dirty="0" smtClean="0">
                <a:solidFill>
                  <a:srgbClr val="FFC000"/>
                </a:solidFill>
              </a:rPr>
              <a:t>Zig </a:t>
            </a:r>
            <a:r>
              <a:rPr lang="fr-FR" sz="2800" b="1" dirty="0" err="1">
                <a:solidFill>
                  <a:srgbClr val="FFC000"/>
                </a:solidFill>
              </a:rPr>
              <a:t>Ziglar</a:t>
            </a:r>
            <a:r>
              <a:rPr lang="fr-FR" sz="2800" b="1" dirty="0">
                <a:solidFill>
                  <a:srgbClr val="FFC000"/>
                </a:solidFill>
              </a:rPr>
              <a:t> </a:t>
            </a:r>
            <a:endParaRPr lang="fr-FR" sz="2800" dirty="0">
              <a:solidFill>
                <a:srgbClr val="FFC000"/>
              </a:solidFill>
            </a:endParaRPr>
          </a:p>
        </p:txBody>
      </p:sp>
      <p:sp>
        <p:nvSpPr>
          <p:cNvPr id="3" name="Espace réservé du contenu 2"/>
          <p:cNvSpPr>
            <a:spLocks noGrp="1"/>
          </p:cNvSpPr>
          <p:nvPr>
            <p:ph idx="1"/>
          </p:nvPr>
        </p:nvSpPr>
        <p:spPr>
          <a:xfrm>
            <a:off x="467544" y="1772816"/>
            <a:ext cx="8208912" cy="4752528"/>
          </a:xfrm>
        </p:spPr>
        <p:style>
          <a:lnRef idx="0">
            <a:schemeClr val="accent6"/>
          </a:lnRef>
          <a:fillRef idx="3">
            <a:schemeClr val="accent6"/>
          </a:fillRef>
          <a:effectRef idx="3">
            <a:schemeClr val="accent6"/>
          </a:effectRef>
          <a:fontRef idx="minor">
            <a:schemeClr val="lt1"/>
          </a:fontRef>
        </p:style>
        <p:txBody>
          <a:bodyPr>
            <a:normAutofit/>
          </a:bodyPr>
          <a:lstStyle/>
          <a:p>
            <a:pPr>
              <a:buClr>
                <a:srgbClr val="002060"/>
              </a:buClr>
              <a:buFont typeface="Wingdings" pitchFamily="2" charset="2"/>
              <a:buChar char="Ø"/>
            </a:pPr>
            <a:r>
              <a:rPr lang="fr-FR" sz="4400" b="1" dirty="0" smtClean="0">
                <a:solidFill>
                  <a:srgbClr val="002060"/>
                </a:solidFill>
                <a:latin typeface="Bodoni MT Condensed" pitchFamily="18" charset="0"/>
              </a:rPr>
              <a:t>Il est bon de réduire les </a:t>
            </a:r>
            <a:r>
              <a:rPr lang="fr-FR" sz="4400" b="1" dirty="0" smtClean="0">
                <a:solidFill>
                  <a:srgbClr val="002060"/>
                </a:solidFill>
                <a:latin typeface="Bodoni MT Condensed" pitchFamily="18" charset="0"/>
              </a:rPr>
              <a:t>dépenses et </a:t>
            </a:r>
            <a:r>
              <a:rPr lang="fr-FR" sz="4400" b="1" dirty="0" smtClean="0">
                <a:solidFill>
                  <a:srgbClr val="002060"/>
                </a:solidFill>
                <a:latin typeface="Bodoni MT Condensed" pitchFamily="18" charset="0"/>
              </a:rPr>
              <a:t>de faire des économies d’énergie.</a:t>
            </a:r>
            <a:endParaRPr lang="fr-FR" sz="4400" b="1" dirty="0" smtClean="0">
              <a:solidFill>
                <a:srgbClr val="002060"/>
              </a:solidFill>
              <a:latin typeface="Bodoni MT Condensed" pitchFamily="18" charset="0"/>
            </a:endParaRPr>
          </a:p>
          <a:p>
            <a:pPr>
              <a:buClr>
                <a:srgbClr val="002060"/>
              </a:buClr>
              <a:buFont typeface="Wingdings" pitchFamily="2" charset="2"/>
              <a:buChar char="Ø"/>
            </a:pPr>
            <a:r>
              <a:rPr lang="fr-FR" sz="4400" b="1" dirty="0" smtClean="0">
                <a:solidFill>
                  <a:srgbClr val="002060"/>
                </a:solidFill>
                <a:latin typeface="Bodoni MT Condensed" pitchFamily="18" charset="0"/>
              </a:rPr>
              <a:t>Mais il est aussi bon pour nous tous de nous dépenser davantage avec un </a:t>
            </a:r>
            <a:r>
              <a:rPr lang="fr-FR" sz="4400" b="1" dirty="0" smtClean="0">
                <a:solidFill>
                  <a:srgbClr val="002060"/>
                </a:solidFill>
                <a:latin typeface="Bodoni MT Condensed" pitchFamily="18" charset="0"/>
              </a:rPr>
              <a:t>esprit plus élevé</a:t>
            </a:r>
            <a:r>
              <a:rPr lang="fr-FR" sz="4400" b="1" dirty="0" smtClean="0">
                <a:solidFill>
                  <a:srgbClr val="002060"/>
                </a:solidFill>
                <a:latin typeface="Bodoni MT Condensed" pitchFamily="18" charset="0"/>
              </a:rPr>
              <a:t>.</a:t>
            </a:r>
            <a:r>
              <a:rPr lang="fr-FR" sz="2000" dirty="0" smtClean="0"/>
              <a:t>              </a:t>
            </a:r>
            <a:endParaRPr lang="fr-FR" sz="2000" b="1" dirty="0"/>
          </a:p>
          <a:p>
            <a:endParaRPr lang="fr-FR" dirty="0"/>
          </a:p>
        </p:txBody>
      </p:sp>
      <p:sp>
        <p:nvSpPr>
          <p:cNvPr id="4" name="Rectangle 3"/>
          <p:cNvSpPr/>
          <p:nvPr/>
        </p:nvSpPr>
        <p:spPr>
          <a:xfrm>
            <a:off x="4716016" y="-6198"/>
            <a:ext cx="2968377" cy="646331"/>
          </a:xfrm>
          <a:prstGeom prst="rect">
            <a:avLst/>
          </a:prstGeom>
        </p:spPr>
        <p:txBody>
          <a:bodyPr wrap="none">
            <a:spAutoFit/>
          </a:bodyPr>
          <a:lstStyle/>
          <a:p>
            <a:r>
              <a:rPr lang="fr-FR" sz="3600" dirty="0">
                <a:solidFill>
                  <a:srgbClr val="FFC000"/>
                </a:solidFill>
                <a:latin typeface="Arial Black" pitchFamily="34" charset="0"/>
              </a:rPr>
              <a:t>Conclusion</a:t>
            </a:r>
          </a:p>
        </p:txBody>
      </p:sp>
    </p:spTree>
    <p:extLst>
      <p:ext uri="{BB962C8B-B14F-4D97-AF65-F5344CB8AC3E}">
        <p14:creationId xmlns:p14="http://schemas.microsoft.com/office/powerpoint/2010/main" val="11069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692696"/>
            <a:ext cx="8208912" cy="936104"/>
          </a:xfrm>
        </p:spPr>
        <p:txBody>
          <a:bodyPr>
            <a:noAutofit/>
          </a:bodyPr>
          <a:lstStyle/>
          <a:p>
            <a:pPr lvl="0"/>
            <a:r>
              <a:rPr lang="fr-FR" sz="2000" b="1" dirty="0" smtClean="0"/>
              <a:t>Table 1 vos </a:t>
            </a:r>
            <a:r>
              <a:rPr lang="fr-FR" sz="2000" b="1" dirty="0"/>
              <a:t>priorités </a:t>
            </a:r>
            <a:r>
              <a:rPr lang="fr-FR" sz="2000" b="1" dirty="0" smtClean="0"/>
              <a:t>personnelles pour mettre beaucoup plus d’esprit dans vos efforts et votre dépense d’énergie. Chacun se limitera à deux réponses et en donnera les raisons profondes</a:t>
            </a:r>
            <a:endParaRPr lang="fr-FR" sz="2000" b="1" dirty="0"/>
          </a:p>
        </p:txBody>
      </p:sp>
      <p:sp>
        <p:nvSpPr>
          <p:cNvPr id="5" name="Espace réservé du contenu 4"/>
          <p:cNvSpPr>
            <a:spLocks noGrp="1"/>
          </p:cNvSpPr>
          <p:nvPr>
            <p:ph idx="1"/>
          </p:nvPr>
        </p:nvSpPr>
        <p:spPr>
          <a:xfrm>
            <a:off x="3923928" y="1707506"/>
            <a:ext cx="4680519" cy="288032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68580" indent="0">
              <a:buNone/>
            </a:pPr>
            <a:r>
              <a:rPr lang="fr-FR" sz="2100" dirty="0">
                <a:latin typeface="Bodoni MT Condensed" pitchFamily="18" charset="0"/>
                <a:sym typeface="Wingdings"/>
              </a:rPr>
              <a:t> Me </a:t>
            </a:r>
            <a:r>
              <a:rPr lang="fr-FR" sz="2100" dirty="0">
                <a:latin typeface="Bodoni MT Condensed" pitchFamily="18" charset="0"/>
                <a:sym typeface="Wingdings"/>
              </a:rPr>
              <a:t>p</a:t>
            </a:r>
            <a:r>
              <a:rPr lang="fr-FR" sz="2100" dirty="0" smtClean="0">
                <a:latin typeface="Bodoni MT Condensed" pitchFamily="18" charset="0"/>
                <a:sym typeface="Wingdings"/>
              </a:rPr>
              <a:t>réparer plus profondément avant d’agir </a:t>
            </a:r>
            <a:endParaRPr lang="fr-FR" sz="2100" dirty="0" smtClean="0">
              <a:latin typeface="Bodoni MT Condensed" pitchFamily="18" charset="0"/>
              <a:sym typeface="Wingdings"/>
            </a:endParaRPr>
          </a:p>
          <a:p>
            <a:pPr marL="68580" indent="0">
              <a:buNone/>
            </a:pPr>
            <a:r>
              <a:rPr lang="fr-FR" sz="2100" dirty="0" smtClean="0">
                <a:latin typeface="Bodoni MT Condensed" pitchFamily="18" charset="0"/>
                <a:sym typeface="Wingdings"/>
              </a:rPr>
              <a:t> </a:t>
            </a:r>
            <a:r>
              <a:rPr lang="fr-FR" sz="2100" dirty="0" smtClean="0">
                <a:latin typeface="Bodoni MT Condensed" pitchFamily="18" charset="0"/>
              </a:rPr>
              <a:t>répartir et équilibrer plus intelligemment mes </a:t>
            </a:r>
            <a:r>
              <a:rPr lang="fr-FR" sz="2100" dirty="0">
                <a:latin typeface="Bodoni MT Condensed" pitchFamily="18" charset="0"/>
              </a:rPr>
              <a:t>efforts </a:t>
            </a:r>
            <a:r>
              <a:rPr lang="fr-FR" sz="2100" dirty="0" smtClean="0">
                <a:latin typeface="Bodoni MT Condensed" pitchFamily="18" charset="0"/>
              </a:rPr>
              <a:t>    </a:t>
            </a:r>
          </a:p>
          <a:p>
            <a:pPr marL="68580" indent="0">
              <a:buNone/>
            </a:pPr>
            <a:r>
              <a:rPr lang="fr-FR" sz="2100" dirty="0" smtClean="0">
                <a:latin typeface="Bodoni MT Condensed" pitchFamily="18" charset="0"/>
                <a:sym typeface="Wingdings"/>
              </a:rPr>
              <a:t> </a:t>
            </a:r>
            <a:r>
              <a:rPr lang="fr-FR" sz="2100" dirty="0" smtClean="0">
                <a:latin typeface="Bodoni MT Condensed" pitchFamily="18" charset="0"/>
              </a:rPr>
              <a:t>faire </a:t>
            </a:r>
            <a:r>
              <a:rPr lang="fr-FR" sz="2100" dirty="0" smtClean="0">
                <a:latin typeface="Bodoni MT Condensed" pitchFamily="18" charset="0"/>
              </a:rPr>
              <a:t>moins de choses, les faire </a:t>
            </a:r>
            <a:r>
              <a:rPr lang="fr-FR" sz="2100" dirty="0">
                <a:latin typeface="Bodoni MT Condensed" pitchFamily="18" charset="0"/>
              </a:rPr>
              <a:t>mieux </a:t>
            </a:r>
            <a:endParaRPr lang="fr-FR" sz="2100" dirty="0" smtClean="0">
              <a:latin typeface="Bodoni MT Condensed" pitchFamily="18" charset="0"/>
            </a:endParaRPr>
          </a:p>
          <a:p>
            <a:pPr marL="68580" indent="0">
              <a:buNone/>
            </a:pPr>
            <a:r>
              <a:rPr lang="fr-FR" sz="2100" dirty="0" smtClean="0">
                <a:latin typeface="Bodoni MT Condensed" pitchFamily="18" charset="0"/>
                <a:sym typeface="Wingdings"/>
              </a:rPr>
              <a:t> </a:t>
            </a:r>
            <a:r>
              <a:rPr lang="fr-FR" sz="2100" dirty="0" smtClean="0">
                <a:latin typeface="Bodoni MT Condensed" pitchFamily="18" charset="0"/>
              </a:rPr>
              <a:t>faire </a:t>
            </a:r>
            <a:r>
              <a:rPr lang="fr-FR" sz="2100" dirty="0">
                <a:latin typeface="Bodoni MT Condensed" pitchFamily="18" charset="0"/>
              </a:rPr>
              <a:t>autant, </a:t>
            </a:r>
            <a:r>
              <a:rPr lang="fr-FR" sz="2100" dirty="0" smtClean="0">
                <a:latin typeface="Bodoni MT Condensed" pitchFamily="18" charset="0"/>
              </a:rPr>
              <a:t>le faire avec un cœur plus intense                                                                 </a:t>
            </a:r>
            <a:r>
              <a:rPr lang="fr-FR" sz="2100" dirty="0" smtClean="0">
                <a:latin typeface="Bodoni MT Condensed" pitchFamily="18" charset="0"/>
                <a:sym typeface="Wingdings"/>
              </a:rPr>
              <a:t> être </a:t>
            </a:r>
            <a:r>
              <a:rPr lang="fr-FR" sz="2100" dirty="0" smtClean="0">
                <a:latin typeface="Bodoni MT Condensed" pitchFamily="18" charset="0"/>
                <a:sym typeface="Wingdings"/>
              </a:rPr>
              <a:t>plus soigneux et exigeant</a:t>
            </a:r>
            <a:r>
              <a:rPr lang="fr-FR" sz="2100" dirty="0" smtClean="0">
                <a:latin typeface="Bodoni MT Condensed" pitchFamily="18" charset="0"/>
              </a:rPr>
              <a:t> dans la finition                                                   </a:t>
            </a:r>
            <a:r>
              <a:rPr lang="fr-FR" sz="2100" dirty="0" smtClean="0">
                <a:latin typeface="Bodoni MT Condensed" pitchFamily="18" charset="0"/>
                <a:sym typeface="Wingdings"/>
              </a:rPr>
              <a:t> m’impliquer </a:t>
            </a:r>
            <a:r>
              <a:rPr lang="fr-FR" sz="2100" dirty="0" smtClean="0">
                <a:latin typeface="Bodoni MT Condensed" pitchFamily="18" charset="0"/>
                <a:sym typeface="Wingdings"/>
              </a:rPr>
              <a:t>plus personnellement </a:t>
            </a:r>
            <a:r>
              <a:rPr lang="fr-FR" sz="2100" dirty="0" smtClean="0">
                <a:latin typeface="Bodoni MT Condensed" pitchFamily="18" charset="0"/>
              </a:rPr>
              <a:t>dans ce que je fais                                                                                                         </a:t>
            </a:r>
            <a:r>
              <a:rPr lang="fr-FR" sz="2100" dirty="0" smtClean="0">
                <a:latin typeface="Bodoni MT Condensed" pitchFamily="18" charset="0"/>
                <a:sym typeface="Wingdings"/>
              </a:rPr>
              <a:t> garder </a:t>
            </a:r>
            <a:r>
              <a:rPr lang="fr-FR" sz="2100" dirty="0" smtClean="0">
                <a:latin typeface="Bodoni MT Condensed" pitchFamily="18" charset="0"/>
                <a:sym typeface="Wingdings"/>
              </a:rPr>
              <a:t>le même zèle, la même passion jusqu’au bout</a:t>
            </a:r>
            <a:r>
              <a:rPr lang="fr-FR" sz="2100" dirty="0" smtClean="0">
                <a:latin typeface="Bodoni MT Condensed" pitchFamily="18" charset="0"/>
              </a:rPr>
              <a:t> </a:t>
            </a:r>
          </a:p>
          <a:p>
            <a:pPr marL="68580" indent="0">
              <a:buNone/>
            </a:pPr>
            <a:r>
              <a:rPr lang="fr-FR" sz="2100" dirty="0" smtClean="0">
                <a:latin typeface="Bodoni MT Condensed" pitchFamily="18" charset="0"/>
                <a:sym typeface="Wingdings"/>
              </a:rPr>
              <a:t> </a:t>
            </a:r>
            <a:r>
              <a:rPr lang="fr-FR" sz="2100" dirty="0" smtClean="0">
                <a:latin typeface="Bodoni MT Condensed" pitchFamily="18" charset="0"/>
              </a:rPr>
              <a:t>m’investir </a:t>
            </a:r>
            <a:r>
              <a:rPr lang="fr-FR" sz="2100" dirty="0">
                <a:latin typeface="Bodoni MT Condensed" pitchFamily="18" charset="0"/>
              </a:rPr>
              <a:t>à </a:t>
            </a:r>
            <a:r>
              <a:rPr lang="fr-FR" sz="2100" dirty="0" smtClean="0">
                <a:latin typeface="Bodoni MT Condensed" pitchFamily="18" charset="0"/>
              </a:rPr>
              <a:t>long terme, plus que sur l’intense effort ponctuel</a:t>
            </a:r>
          </a:p>
          <a:p>
            <a:pPr marL="68580" indent="0">
              <a:buNone/>
            </a:pPr>
            <a:r>
              <a:rPr lang="fr-FR" sz="2100" dirty="0" smtClean="0">
                <a:latin typeface="Bodoni MT Condensed" pitchFamily="18" charset="0"/>
                <a:sym typeface="Wingdings"/>
              </a:rPr>
              <a:t> Dépasser </a:t>
            </a:r>
            <a:r>
              <a:rPr lang="fr-FR" sz="2100" dirty="0" smtClean="0">
                <a:latin typeface="Bodoni MT Condensed" pitchFamily="18" charset="0"/>
                <a:sym typeface="Wingdings"/>
              </a:rPr>
              <a:t>la limite de ce je pense concevable</a:t>
            </a:r>
            <a:endParaRPr lang="fr-FR" sz="2100" dirty="0">
              <a:latin typeface="Bodoni MT Condensed" pitchFamily="18" charset="0"/>
            </a:endParaRPr>
          </a:p>
          <a:p>
            <a:pPr marL="68580" indent="0">
              <a:buNone/>
            </a:pPr>
            <a:r>
              <a:rPr lang="fr-FR" sz="2100" dirty="0" smtClean="0">
                <a:latin typeface="Bodoni MT Condensed" pitchFamily="18" charset="0"/>
                <a:sym typeface="Wingdings"/>
              </a:rPr>
              <a:t></a:t>
            </a:r>
            <a:r>
              <a:rPr lang="fr-FR" sz="2100" dirty="0" smtClean="0">
                <a:latin typeface="Bodoni MT Condensed" pitchFamily="18" charset="0"/>
              </a:rPr>
              <a:t>agir en pensant beaucoup plus à l’impact de mes actes</a:t>
            </a:r>
            <a:endParaRPr lang="fr-FR" sz="2800" dirty="0">
              <a:latin typeface="Bodoni MT Condensed" pitchFamily="18" charset="0"/>
            </a:endParaRPr>
          </a:p>
        </p:txBody>
      </p:sp>
      <p:sp>
        <p:nvSpPr>
          <p:cNvPr id="7" name="Ellipse 6"/>
          <p:cNvSpPr/>
          <p:nvPr/>
        </p:nvSpPr>
        <p:spPr>
          <a:xfrm>
            <a:off x="3123492" y="4808759"/>
            <a:ext cx="2304256" cy="92449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Énergie dépensée</a:t>
            </a:r>
            <a:endParaRPr lang="fr-FR" dirty="0"/>
          </a:p>
        </p:txBody>
      </p:sp>
      <p:sp>
        <p:nvSpPr>
          <p:cNvPr id="8" name="Rectangle 7"/>
          <p:cNvSpPr/>
          <p:nvPr/>
        </p:nvSpPr>
        <p:spPr>
          <a:xfrm>
            <a:off x="539551" y="4947842"/>
            <a:ext cx="2475667"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68580" indent="0">
              <a:buNone/>
            </a:pPr>
            <a:r>
              <a:rPr lang="fr-FR" dirty="0">
                <a:sym typeface="Wingdings"/>
              </a:rPr>
              <a:t>Me préparer </a:t>
            </a:r>
            <a:r>
              <a:rPr lang="fr-FR" dirty="0" smtClean="0">
                <a:sym typeface="Wingdings"/>
              </a:rPr>
              <a:t>mieux avant </a:t>
            </a:r>
            <a:r>
              <a:rPr lang="fr-FR" dirty="0">
                <a:sym typeface="Wingdings"/>
              </a:rPr>
              <a:t>d’agir </a:t>
            </a:r>
          </a:p>
        </p:txBody>
      </p:sp>
      <p:sp>
        <p:nvSpPr>
          <p:cNvPr id="9" name="Rectangle 8"/>
          <p:cNvSpPr/>
          <p:nvPr/>
        </p:nvSpPr>
        <p:spPr>
          <a:xfrm>
            <a:off x="5436096" y="4929789"/>
            <a:ext cx="266429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smtClean="0"/>
              <a:t>Penser plus </a:t>
            </a:r>
            <a:r>
              <a:rPr lang="fr-FR" dirty="0"/>
              <a:t>à l’impact de mes actes</a:t>
            </a:r>
          </a:p>
        </p:txBody>
      </p:sp>
      <p:sp>
        <p:nvSpPr>
          <p:cNvPr id="10" name="Rectangle 9"/>
          <p:cNvSpPr/>
          <p:nvPr/>
        </p:nvSpPr>
        <p:spPr>
          <a:xfrm>
            <a:off x="2264658" y="5733256"/>
            <a:ext cx="433159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sym typeface="Wingdings"/>
              </a:rPr>
              <a:t>Plus de soin, d’exigence, de</a:t>
            </a:r>
            <a:r>
              <a:rPr lang="fr-FR" dirty="0" smtClean="0"/>
              <a:t> </a:t>
            </a:r>
            <a:r>
              <a:rPr lang="fr-FR" dirty="0"/>
              <a:t>finition                                                   </a:t>
            </a:r>
            <a:r>
              <a:rPr lang="fr-FR" dirty="0" smtClean="0">
                <a:sym typeface="Wingdings"/>
              </a:rPr>
              <a:t>m’impliquer </a:t>
            </a:r>
            <a:r>
              <a:rPr lang="fr-FR" dirty="0">
                <a:sym typeface="Wingdings"/>
              </a:rPr>
              <a:t>plus </a:t>
            </a:r>
            <a:r>
              <a:rPr lang="fr-FR" dirty="0" smtClean="0">
                <a:sym typeface="Wingdings"/>
              </a:rPr>
              <a:t>personnellement</a:t>
            </a:r>
            <a:endParaRPr lang="fr-FR" dirty="0"/>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550" y="1772816"/>
            <a:ext cx="3417295" cy="2781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474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99392"/>
            <a:ext cx="3456384" cy="648072"/>
          </a:xfrm>
        </p:spPr>
        <p:txBody>
          <a:bodyPr>
            <a:normAutofit fontScale="90000"/>
          </a:bodyPr>
          <a:lstStyle/>
          <a:p>
            <a:r>
              <a:rPr lang="en-US" dirty="0" smtClean="0"/>
              <a:t>T</a:t>
            </a:r>
            <a:r>
              <a:rPr lang="fr-FR" dirty="0" smtClean="0"/>
              <a:t>able 1</a:t>
            </a:r>
            <a:endParaRPr lang="fr-FR" dirty="0"/>
          </a:p>
        </p:txBody>
      </p:sp>
      <p:sp>
        <p:nvSpPr>
          <p:cNvPr id="3" name="Espace réservé du contenu 2"/>
          <p:cNvSpPr>
            <a:spLocks noGrp="1"/>
          </p:cNvSpPr>
          <p:nvPr>
            <p:ph idx="1"/>
          </p:nvPr>
        </p:nvSpPr>
        <p:spPr>
          <a:xfrm>
            <a:off x="395536" y="692696"/>
            <a:ext cx="8280920" cy="5832648"/>
          </a:xfrm>
        </p:spPr>
        <p:txBody>
          <a:bodyPr>
            <a:normAutofit lnSpcReduction="10000"/>
          </a:bodyPr>
          <a:lstStyle/>
          <a:p>
            <a:r>
              <a:rPr lang="fr-FR" sz="2000" b="1" dirty="0" smtClean="0">
                <a:effectLst>
                  <a:outerShdw blurRad="38100" dist="38100" dir="2700000" algn="tl">
                    <a:srgbClr val="000000">
                      <a:alpha val="43137"/>
                    </a:srgbClr>
                  </a:outerShdw>
                </a:effectLst>
                <a:latin typeface="Arial Narrow" pitchFamily="34" charset="0"/>
              </a:rPr>
              <a:t>Alain -</a:t>
            </a:r>
            <a:r>
              <a:rPr lang="fr-FR" sz="2000" dirty="0" smtClean="0">
                <a:latin typeface="Arial Narrow" pitchFamily="34" charset="0"/>
              </a:rPr>
              <a:t> mes quatre priorités : </a:t>
            </a:r>
            <a:r>
              <a:rPr lang="fr-FR" sz="2000" b="1" dirty="0" smtClean="0">
                <a:latin typeface="Arial Narrow" pitchFamily="34" charset="0"/>
              </a:rPr>
              <a:t>(1) </a:t>
            </a:r>
            <a:r>
              <a:rPr lang="fr-FR" sz="2000" dirty="0" smtClean="0">
                <a:latin typeface="Arial Narrow" pitchFamily="34" charset="0"/>
              </a:rPr>
              <a:t>me préparer plus profondément : avoir un plan, une méthode (</a:t>
            </a:r>
            <a:r>
              <a:rPr lang="fr-FR" sz="2000" b="1" dirty="0" smtClean="0">
                <a:latin typeface="Arial Narrow" pitchFamily="34" charset="0"/>
              </a:rPr>
              <a:t>2) </a:t>
            </a:r>
            <a:r>
              <a:rPr lang="fr-FR" sz="2000" dirty="0" smtClean="0">
                <a:latin typeface="Arial Narrow" pitchFamily="34" charset="0"/>
              </a:rPr>
              <a:t>faire moins de choses, laisser la chance aux autres, déléguer.      </a:t>
            </a:r>
            <a:r>
              <a:rPr lang="fr-FR" sz="2000" b="1" dirty="0" smtClean="0">
                <a:latin typeface="Arial Narrow" pitchFamily="34" charset="0"/>
              </a:rPr>
              <a:t>(3)</a:t>
            </a:r>
            <a:r>
              <a:rPr lang="fr-FR" sz="2000" dirty="0" smtClean="0">
                <a:latin typeface="Arial Narrow" pitchFamily="34" charset="0"/>
              </a:rPr>
              <a:t> Garder la passion jusqu’au bout, ne pas abandonner. </a:t>
            </a:r>
            <a:r>
              <a:rPr lang="fr-FR" sz="2000" b="1" dirty="0" smtClean="0">
                <a:latin typeface="Arial Narrow" pitchFamily="34" charset="0"/>
              </a:rPr>
              <a:t>(4) </a:t>
            </a:r>
            <a:r>
              <a:rPr lang="fr-FR" sz="2000" dirty="0" smtClean="0">
                <a:latin typeface="Arial Narrow" pitchFamily="34" charset="0"/>
              </a:rPr>
              <a:t>Penser à l’impact </a:t>
            </a:r>
          </a:p>
          <a:p>
            <a:r>
              <a:rPr lang="fr-FR" sz="2000" b="1" dirty="0" smtClean="0">
                <a:effectLst>
                  <a:outerShdw blurRad="38100" dist="38100" dir="2700000" algn="tl">
                    <a:srgbClr val="000000">
                      <a:alpha val="43137"/>
                    </a:srgbClr>
                  </a:outerShdw>
                </a:effectLst>
                <a:latin typeface="Arial Narrow" pitchFamily="34" charset="0"/>
              </a:rPr>
              <a:t>Ahmed – (1) </a:t>
            </a:r>
            <a:r>
              <a:rPr lang="fr-FR" sz="2000" dirty="0" smtClean="0">
                <a:latin typeface="Arial Narrow" pitchFamily="34" charset="0"/>
              </a:rPr>
              <a:t>m’investir à plus long terme , je fais plein de choses à la fois (j’ai un plan A idéal, bien conçu, mais j’ai aussi trop d’autres plans, jusqu’au plan Z. J’ai réalisé un peu tard </a:t>
            </a:r>
            <a:r>
              <a:rPr lang="fr-FR" sz="2000" dirty="0" smtClean="0">
                <a:latin typeface="Arial Narrow" pitchFamily="34" charset="0"/>
              </a:rPr>
              <a:t>mon </a:t>
            </a:r>
            <a:r>
              <a:rPr lang="fr-FR" sz="2000" dirty="0" smtClean="0">
                <a:latin typeface="Arial Narrow" pitchFamily="34" charset="0"/>
              </a:rPr>
              <a:t>orientation. Donc en </a:t>
            </a:r>
            <a:r>
              <a:rPr lang="fr-FR" sz="2000" b="1" dirty="0" smtClean="0">
                <a:latin typeface="Arial Narrow" pitchFamily="34" charset="0"/>
              </a:rPr>
              <a:t>(2)</a:t>
            </a:r>
            <a:r>
              <a:rPr lang="fr-FR" sz="2000" dirty="0" smtClean="0">
                <a:latin typeface="Arial Narrow" pitchFamily="34" charset="0"/>
              </a:rPr>
              <a:t> avoir un plan plus précis. </a:t>
            </a:r>
          </a:p>
          <a:p>
            <a:r>
              <a:rPr lang="fr-FR" sz="2000" b="1" dirty="0" err="1" smtClean="0">
                <a:effectLst>
                  <a:outerShdw blurRad="38100" dist="38100" dir="2700000" algn="tl">
                    <a:srgbClr val="000000">
                      <a:alpha val="43137"/>
                    </a:srgbClr>
                  </a:outerShdw>
                </a:effectLst>
                <a:latin typeface="Arial Narrow" pitchFamily="34" charset="0"/>
              </a:rPr>
              <a:t>Hyang</a:t>
            </a:r>
            <a:r>
              <a:rPr lang="fr-FR" sz="2000" b="1" dirty="0" smtClean="0">
                <a:effectLst>
                  <a:outerShdw blurRad="38100" dist="38100" dir="2700000" algn="tl">
                    <a:srgbClr val="000000">
                      <a:alpha val="43137"/>
                    </a:srgbClr>
                  </a:outerShdw>
                </a:effectLst>
                <a:latin typeface="Arial Narrow" pitchFamily="34" charset="0"/>
              </a:rPr>
              <a:t> </a:t>
            </a:r>
            <a:r>
              <a:rPr lang="fr-FR" sz="2000" b="1" dirty="0" err="1" smtClean="0">
                <a:effectLst>
                  <a:outerShdw blurRad="38100" dist="38100" dir="2700000" algn="tl">
                    <a:srgbClr val="000000">
                      <a:alpha val="43137"/>
                    </a:srgbClr>
                  </a:outerShdw>
                </a:effectLst>
                <a:latin typeface="Arial Narrow" pitchFamily="34" charset="0"/>
              </a:rPr>
              <a:t>shin</a:t>
            </a:r>
            <a:r>
              <a:rPr lang="fr-FR" sz="2000" b="1" dirty="0" smtClean="0">
                <a:effectLst>
                  <a:outerShdw blurRad="38100" dist="38100" dir="2700000" algn="tl">
                    <a:srgbClr val="000000">
                      <a:alpha val="43137"/>
                    </a:srgbClr>
                  </a:outerShdw>
                </a:effectLst>
                <a:latin typeface="Arial Narrow" pitchFamily="34" charset="0"/>
              </a:rPr>
              <a:t> - (1) </a:t>
            </a:r>
            <a:r>
              <a:rPr lang="fr-FR" sz="2000" dirty="0" smtClean="0">
                <a:latin typeface="Arial Narrow" pitchFamily="34" charset="0"/>
              </a:rPr>
              <a:t>m’investir à plus long terme. Dans mon cas, je manque de patience, je veux aller vite. Si ça ne vient pas tout de suite, je me décourage          </a:t>
            </a:r>
            <a:r>
              <a:rPr lang="fr-FR" sz="2000" b="1" dirty="0" smtClean="0">
                <a:latin typeface="Arial Narrow" pitchFamily="34" charset="0"/>
              </a:rPr>
              <a:t>(2)</a:t>
            </a:r>
            <a:r>
              <a:rPr lang="fr-FR" sz="2000" dirty="0" smtClean="0">
                <a:latin typeface="Arial Narrow" pitchFamily="34" charset="0"/>
              </a:rPr>
              <a:t> Garder le même zèle et la passion. Je peux perdre la motivation </a:t>
            </a:r>
            <a:r>
              <a:rPr lang="fr-FR" sz="2000" dirty="0" smtClean="0">
                <a:latin typeface="Arial Narrow" pitchFamily="34" charset="0"/>
              </a:rPr>
              <a:t>initiale.</a:t>
            </a:r>
            <a:endParaRPr lang="fr-FR" sz="2000" dirty="0" smtClean="0">
              <a:latin typeface="Arial Narrow" pitchFamily="34" charset="0"/>
            </a:endParaRPr>
          </a:p>
          <a:p>
            <a:r>
              <a:rPr lang="fr-FR" sz="2000" b="1" dirty="0" smtClean="0">
                <a:effectLst>
                  <a:outerShdw blurRad="38100" dist="38100" dir="2700000" algn="tl">
                    <a:srgbClr val="000000">
                      <a:alpha val="43137"/>
                    </a:srgbClr>
                  </a:outerShdw>
                </a:effectLst>
                <a:latin typeface="Arial Narrow" pitchFamily="34" charset="0"/>
              </a:rPr>
              <a:t>So-</a:t>
            </a:r>
            <a:r>
              <a:rPr lang="fr-FR" sz="2000" b="1" dirty="0" err="1" smtClean="0">
                <a:effectLst>
                  <a:outerShdw blurRad="38100" dist="38100" dir="2700000" algn="tl">
                    <a:srgbClr val="000000">
                      <a:alpha val="43137"/>
                    </a:srgbClr>
                  </a:outerShdw>
                </a:effectLst>
                <a:latin typeface="Arial Narrow" pitchFamily="34" charset="0"/>
              </a:rPr>
              <a:t>hyun</a:t>
            </a:r>
            <a:r>
              <a:rPr lang="fr-FR" sz="2000" b="1" dirty="0" smtClean="0">
                <a:effectLst>
                  <a:outerShdw blurRad="38100" dist="38100" dir="2700000" algn="tl">
                    <a:srgbClr val="000000">
                      <a:alpha val="43137"/>
                    </a:srgbClr>
                  </a:outerShdw>
                </a:effectLst>
                <a:latin typeface="Arial Narrow" pitchFamily="34" charset="0"/>
              </a:rPr>
              <a:t> : </a:t>
            </a:r>
            <a:r>
              <a:rPr lang="fr-FR" sz="2000" dirty="0" smtClean="0">
                <a:latin typeface="Arial Narrow" pitchFamily="34" charset="0"/>
              </a:rPr>
              <a:t>(</a:t>
            </a:r>
            <a:r>
              <a:rPr lang="fr-FR" sz="2000" b="1" dirty="0" smtClean="0">
                <a:latin typeface="Arial Narrow" pitchFamily="34" charset="0"/>
              </a:rPr>
              <a:t>1)</a:t>
            </a:r>
            <a:r>
              <a:rPr lang="fr-FR" sz="2000" dirty="0" smtClean="0">
                <a:latin typeface="Arial Narrow" pitchFamily="34" charset="0"/>
              </a:rPr>
              <a:t> j’agis tout de suite, sans réfléchir, car je suis spontanée. Je dois réfléchir davantage. (</a:t>
            </a:r>
            <a:r>
              <a:rPr lang="fr-FR" sz="2000" b="1" dirty="0" smtClean="0">
                <a:latin typeface="Arial Narrow" pitchFamily="34" charset="0"/>
              </a:rPr>
              <a:t>2)</a:t>
            </a:r>
            <a:r>
              <a:rPr lang="fr-FR" sz="2000" dirty="0" smtClean="0">
                <a:latin typeface="Arial Narrow" pitchFamily="34" charset="0"/>
              </a:rPr>
              <a:t> mieux répartir mon énergie, ne pas foncer partout.</a:t>
            </a:r>
          </a:p>
          <a:p>
            <a:r>
              <a:rPr lang="fr-FR" sz="2000" b="1" dirty="0" err="1" smtClean="0">
                <a:effectLst>
                  <a:outerShdw blurRad="38100" dist="38100" dir="2700000" algn="tl">
                    <a:srgbClr val="000000">
                      <a:alpha val="43137"/>
                    </a:srgbClr>
                  </a:outerShdw>
                </a:effectLst>
                <a:latin typeface="Arial Narrow" pitchFamily="34" charset="0"/>
              </a:rPr>
              <a:t>Sonoko</a:t>
            </a:r>
            <a:r>
              <a:rPr lang="fr-FR" sz="2000" b="1" dirty="0" smtClean="0">
                <a:effectLst>
                  <a:outerShdw blurRad="38100" dist="38100" dir="2700000" algn="tl">
                    <a:srgbClr val="000000">
                      <a:alpha val="43137"/>
                    </a:srgbClr>
                  </a:outerShdw>
                </a:effectLst>
                <a:latin typeface="Arial Narrow" pitchFamily="34" charset="0"/>
              </a:rPr>
              <a:t> - </a:t>
            </a:r>
            <a:r>
              <a:rPr lang="fr-FR" sz="2000" dirty="0" smtClean="0">
                <a:latin typeface="Arial Narrow" pitchFamily="34" charset="0"/>
              </a:rPr>
              <a:t>Je pense trop, j’ai du mal à agir. J’ai trop de plans, je prévois trop les choses. J’ai du mal à faire confiance dans le projet. Je dois être plus spontanée. </a:t>
            </a:r>
          </a:p>
          <a:p>
            <a:r>
              <a:rPr lang="fr-FR" sz="2000" b="1" dirty="0" smtClean="0">
                <a:effectLst>
                  <a:outerShdw blurRad="38100" dist="38100" dir="2700000" algn="tl">
                    <a:srgbClr val="000000">
                      <a:alpha val="43137"/>
                    </a:srgbClr>
                  </a:outerShdw>
                </a:effectLst>
                <a:latin typeface="Arial Narrow" pitchFamily="34" charset="0"/>
              </a:rPr>
              <a:t>Won </a:t>
            </a:r>
            <a:r>
              <a:rPr lang="fr-FR" sz="2000" b="1" dirty="0" smtClean="0">
                <a:effectLst>
                  <a:outerShdw blurRad="38100" dist="38100" dir="2700000" algn="tl">
                    <a:srgbClr val="000000">
                      <a:alpha val="43137"/>
                    </a:srgbClr>
                  </a:outerShdw>
                </a:effectLst>
                <a:latin typeface="Arial Narrow" pitchFamily="34" charset="0"/>
              </a:rPr>
              <a:t>: (1) -</a:t>
            </a:r>
            <a:r>
              <a:rPr lang="fr-FR" sz="2000" b="1" dirty="0" smtClean="0">
                <a:latin typeface="Arial Narrow" pitchFamily="34" charset="0"/>
              </a:rPr>
              <a:t> </a:t>
            </a:r>
            <a:r>
              <a:rPr lang="fr-FR" sz="2000" dirty="0" smtClean="0">
                <a:latin typeface="Arial Narrow" pitchFamily="34" charset="0"/>
              </a:rPr>
              <a:t>M’investir à plus long terme – si les premiers résultats ne sont pas très bons, je peux </a:t>
            </a:r>
            <a:r>
              <a:rPr lang="fr-FR" sz="2000" dirty="0">
                <a:latin typeface="Arial Narrow" pitchFamily="34" charset="0"/>
              </a:rPr>
              <a:t>m</a:t>
            </a:r>
            <a:r>
              <a:rPr lang="fr-FR" sz="2000" dirty="0" smtClean="0">
                <a:latin typeface="Arial Narrow" pitchFamily="34" charset="0"/>
              </a:rPr>
              <a:t>e décourager. J’étais très motivée au début en France, j’ai un peu perdu mon zèle (</a:t>
            </a:r>
            <a:r>
              <a:rPr lang="fr-FR" sz="2000" b="1" dirty="0" smtClean="0">
                <a:latin typeface="Arial Narrow" pitchFamily="34" charset="0"/>
              </a:rPr>
              <a:t>2)</a:t>
            </a:r>
            <a:r>
              <a:rPr lang="fr-FR" sz="2000" dirty="0" smtClean="0">
                <a:latin typeface="Arial Narrow" pitchFamily="34" charset="0"/>
              </a:rPr>
              <a:t> Garder la même passion jusqu’au bout. </a:t>
            </a:r>
          </a:p>
          <a:p>
            <a:r>
              <a:rPr lang="fr-FR" sz="2000" b="1" dirty="0" smtClean="0">
                <a:effectLst>
                  <a:outerShdw blurRad="38100" dist="38100" dir="2700000" algn="tl">
                    <a:srgbClr val="000000">
                      <a:alpha val="43137"/>
                    </a:srgbClr>
                  </a:outerShdw>
                </a:effectLst>
                <a:latin typeface="Arial Narrow" pitchFamily="34" charset="0"/>
              </a:rPr>
              <a:t>Franz-Pol - </a:t>
            </a:r>
            <a:r>
              <a:rPr lang="fr-FR" sz="2000" dirty="0" smtClean="0">
                <a:latin typeface="Arial Narrow" pitchFamily="34" charset="0"/>
              </a:rPr>
              <a:t>Dan les projets collectifs, j’aime bien planifier et clarifier. Quand tout est lancé, j’ai du mal à me mettre dedans pour certaines choses. Voilà sur quoi je dois travailler. </a:t>
            </a:r>
          </a:p>
        </p:txBody>
      </p:sp>
    </p:spTree>
    <p:extLst>
      <p:ext uri="{BB962C8B-B14F-4D97-AF65-F5344CB8AC3E}">
        <p14:creationId xmlns:p14="http://schemas.microsoft.com/office/powerpoint/2010/main" val="21659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08912" cy="1143000"/>
          </a:xfrm>
        </p:spPr>
        <p:txBody>
          <a:bodyPr>
            <a:normAutofit fontScale="90000"/>
          </a:bodyPr>
          <a:lstStyle/>
          <a:p>
            <a:r>
              <a:rPr lang="fr-FR" dirty="0" smtClean="0"/>
              <a:t>Table 2 : bien pensé, bien dépensé</a:t>
            </a:r>
            <a:br>
              <a:rPr lang="fr-FR" dirty="0" smtClean="0"/>
            </a:br>
            <a:r>
              <a:rPr lang="fr-FR" dirty="0" smtClean="0"/>
              <a:t>Racontez </a:t>
            </a:r>
            <a:r>
              <a:rPr lang="fr-FR" dirty="0"/>
              <a:t>une expérience où </a:t>
            </a:r>
            <a:r>
              <a:rPr lang="fr-FR" dirty="0" smtClean="0"/>
              <a:t>:</a:t>
            </a:r>
            <a:endParaRPr lang="fr-FR" dirty="0"/>
          </a:p>
        </p:txBody>
      </p:sp>
      <p:sp>
        <p:nvSpPr>
          <p:cNvPr id="3" name="Espace réservé du contenu 2"/>
          <p:cNvSpPr>
            <a:spLocks noGrp="1"/>
          </p:cNvSpPr>
          <p:nvPr>
            <p:ph idx="1"/>
          </p:nvPr>
        </p:nvSpPr>
        <p:spPr>
          <a:xfrm>
            <a:off x="4427984" y="1988840"/>
            <a:ext cx="4104456" cy="3384375"/>
          </a:xfrm>
        </p:spPr>
        <p:txBody>
          <a:bodyPr>
            <a:normAutofit fontScale="92500" lnSpcReduction="10000"/>
          </a:bodyPr>
          <a:lstStyle/>
          <a:p>
            <a:r>
              <a:rPr lang="fr-FR" dirty="0" smtClean="0"/>
              <a:t>vous vous êtes bien préparé, </a:t>
            </a:r>
          </a:p>
          <a:p>
            <a:r>
              <a:rPr lang="fr-FR" dirty="0" smtClean="0"/>
              <a:t>vous avez pu vous donner à fond, </a:t>
            </a:r>
          </a:p>
          <a:p>
            <a:r>
              <a:rPr lang="fr-FR" dirty="0" smtClean="0"/>
              <a:t>beaucoup de nouvelles inspirations sont venues en travaillant</a:t>
            </a:r>
          </a:p>
          <a:p>
            <a:r>
              <a:rPr lang="fr-FR" dirty="0" smtClean="0"/>
              <a:t>le résultat final a comblé et même dépassé vos attentes</a:t>
            </a:r>
            <a:endParaRPr lang="fr-FR" dirty="0"/>
          </a:p>
        </p:txBody>
      </p:sp>
      <p:sp>
        <p:nvSpPr>
          <p:cNvPr id="4" name="Rectangle 3"/>
          <p:cNvSpPr/>
          <p:nvPr/>
        </p:nvSpPr>
        <p:spPr>
          <a:xfrm>
            <a:off x="683568" y="5650307"/>
            <a:ext cx="7983402" cy="646331"/>
          </a:xfrm>
          <a:prstGeom prst="rect">
            <a:avLst/>
          </a:prstGeom>
        </p:spPr>
        <p:txBody>
          <a:bodyPr wrap="square">
            <a:spAutoFit/>
          </a:bodyPr>
          <a:lstStyle/>
          <a:p>
            <a:r>
              <a:rPr lang="fr-FR" dirty="0" smtClean="0"/>
              <a:t>Il peut s’agir d’un projet personnel ou alors collectif. Quelles leçons en </a:t>
            </a:r>
          </a:p>
          <a:p>
            <a:r>
              <a:rPr lang="fr-FR" dirty="0" smtClean="0"/>
              <a:t>Avez-vous tirées ?</a:t>
            </a:r>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2168762"/>
            <a:ext cx="3648405" cy="2736304"/>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47036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35272"/>
            <a:ext cx="4144424" cy="583952"/>
          </a:xfrm>
        </p:spPr>
        <p:txBody>
          <a:bodyPr>
            <a:normAutofit fontScale="90000"/>
          </a:bodyPr>
          <a:lstStyle/>
          <a:p>
            <a:r>
              <a:rPr lang="fr-FR" smtClean="0"/>
              <a:t>Table 2</a:t>
            </a:r>
            <a:endParaRPr lang="fr-FR" dirty="0"/>
          </a:p>
        </p:txBody>
      </p:sp>
      <p:sp>
        <p:nvSpPr>
          <p:cNvPr id="3" name="Espace réservé du contenu 2"/>
          <p:cNvSpPr>
            <a:spLocks noGrp="1"/>
          </p:cNvSpPr>
          <p:nvPr>
            <p:ph idx="1"/>
          </p:nvPr>
        </p:nvSpPr>
        <p:spPr>
          <a:xfrm>
            <a:off x="467544" y="692696"/>
            <a:ext cx="8208912" cy="5832648"/>
          </a:xfrm>
          <a:blipFill>
            <a:blip r:embed="rId2"/>
            <a:tile tx="0" ty="0" sx="100000" sy="100000" flip="none" algn="tl"/>
          </a:blipFill>
        </p:spPr>
        <p:txBody>
          <a:bodyPr>
            <a:normAutofit fontScale="92500" lnSpcReduction="20000"/>
          </a:bodyPr>
          <a:lstStyle/>
          <a:p>
            <a:r>
              <a:rPr lang="fr-FR" b="1" dirty="0" smtClean="0">
                <a:effectLst>
                  <a:outerShdw blurRad="38100" dist="38100" dir="2700000" algn="tl">
                    <a:srgbClr val="000000">
                      <a:alpha val="43137"/>
                    </a:srgbClr>
                  </a:outerShdw>
                </a:effectLst>
                <a:latin typeface="Arial Narrow" pitchFamily="34" charset="0"/>
              </a:rPr>
              <a:t>Christelle -</a:t>
            </a:r>
            <a:r>
              <a:rPr lang="fr-FR" dirty="0" smtClean="0">
                <a:latin typeface="Arial Narrow" pitchFamily="34" charset="0"/>
              </a:rPr>
              <a:t> je me lance tête baissée. En arrivant au Brésil, j’ai appris la langue sur le tas, mais je m’y suis mise à fond. </a:t>
            </a:r>
          </a:p>
          <a:p>
            <a:r>
              <a:rPr lang="fr-FR" b="1" dirty="0" err="1" smtClean="0">
                <a:effectLst>
                  <a:outerShdw blurRad="38100" dist="38100" dir="2700000" algn="tl">
                    <a:srgbClr val="000000">
                      <a:alpha val="43137"/>
                    </a:srgbClr>
                  </a:outerShdw>
                </a:effectLst>
                <a:latin typeface="Arial Narrow" pitchFamily="34" charset="0"/>
              </a:rPr>
              <a:t>Tong-hui</a:t>
            </a:r>
            <a:r>
              <a:rPr lang="fr-FR" b="1" dirty="0" smtClean="0">
                <a:effectLst>
                  <a:outerShdw blurRad="38100" dist="38100" dir="2700000" algn="tl">
                    <a:srgbClr val="000000">
                      <a:alpha val="43137"/>
                    </a:srgbClr>
                  </a:outerShdw>
                </a:effectLst>
                <a:latin typeface="Arial Narrow" pitchFamily="34" charset="0"/>
              </a:rPr>
              <a:t> -</a:t>
            </a:r>
            <a:r>
              <a:rPr lang="fr-FR" dirty="0" smtClean="0">
                <a:latin typeface="Arial Narrow" pitchFamily="34" charset="0"/>
              </a:rPr>
              <a:t> je suis depuis un an en France. Je voulais expérimenter plein de choses, et ne pas m’enfermer dans un seul plan. Venir à « Culture et paix » n’</a:t>
            </a:r>
            <a:r>
              <a:rPr lang="fr-FR" dirty="0">
                <a:latin typeface="Arial Narrow" pitchFamily="34" charset="0"/>
              </a:rPr>
              <a:t>é</a:t>
            </a:r>
            <a:r>
              <a:rPr lang="fr-FR" dirty="0" smtClean="0">
                <a:latin typeface="Arial Narrow" pitchFamily="34" charset="0"/>
              </a:rPr>
              <a:t>tait pas dans mes plans, mais j’ai bien fait de m’y investir.</a:t>
            </a:r>
          </a:p>
          <a:p>
            <a:r>
              <a:rPr lang="fr-FR" b="1" dirty="0" err="1" smtClean="0">
                <a:effectLst>
                  <a:outerShdw blurRad="38100" dist="38100" dir="2700000" algn="tl">
                    <a:srgbClr val="000000">
                      <a:alpha val="43137"/>
                    </a:srgbClr>
                  </a:outerShdw>
                </a:effectLst>
                <a:latin typeface="Arial Narrow" pitchFamily="34" charset="0"/>
              </a:rPr>
              <a:t>Ayano</a:t>
            </a:r>
            <a:r>
              <a:rPr lang="fr-FR" b="1" dirty="0" smtClean="0">
                <a:effectLst>
                  <a:outerShdw blurRad="38100" dist="38100" dir="2700000" algn="tl">
                    <a:srgbClr val="000000">
                      <a:alpha val="43137"/>
                    </a:srgbClr>
                  </a:outerShdw>
                </a:effectLst>
                <a:latin typeface="Arial Narrow" pitchFamily="34" charset="0"/>
              </a:rPr>
              <a:t> </a:t>
            </a:r>
            <a:r>
              <a:rPr lang="fr-FR" b="1" dirty="0">
                <a:effectLst>
                  <a:outerShdw blurRad="38100" dist="38100" dir="2700000" algn="tl">
                    <a:srgbClr val="000000">
                      <a:alpha val="43137"/>
                    </a:srgbClr>
                  </a:outerShdw>
                </a:effectLst>
                <a:latin typeface="Arial Narrow" pitchFamily="34" charset="0"/>
              </a:rPr>
              <a:t>-</a:t>
            </a:r>
            <a:r>
              <a:rPr lang="fr-FR" b="1" dirty="0" smtClean="0">
                <a:effectLst>
                  <a:outerShdw blurRad="38100" dist="38100" dir="2700000" algn="tl">
                    <a:srgbClr val="000000">
                      <a:alpha val="43137"/>
                    </a:srgbClr>
                  </a:outerShdw>
                </a:effectLst>
                <a:latin typeface="Arial Narrow" pitchFamily="34" charset="0"/>
              </a:rPr>
              <a:t> </a:t>
            </a:r>
            <a:r>
              <a:rPr lang="fr-FR" dirty="0" smtClean="0">
                <a:latin typeface="Arial Narrow" pitchFamily="34" charset="0"/>
              </a:rPr>
              <a:t>j’ai joué du violon à l’école, et me suis investie à fond pour préparer un spectacle qui a dépassé les attentes. Seule, je n’aurais jamais pu réaliser un projet pareil. </a:t>
            </a:r>
          </a:p>
          <a:p>
            <a:r>
              <a:rPr lang="fr-FR" b="1" dirty="0" smtClean="0">
                <a:effectLst>
                  <a:outerShdw blurRad="38100" dist="38100" dir="2700000" algn="tl">
                    <a:srgbClr val="000000">
                      <a:alpha val="43137"/>
                    </a:srgbClr>
                  </a:outerShdw>
                </a:effectLst>
                <a:latin typeface="Arial Narrow" pitchFamily="34" charset="0"/>
              </a:rPr>
              <a:t>Chie -</a:t>
            </a:r>
            <a:r>
              <a:rPr lang="fr-FR" dirty="0" smtClean="0">
                <a:latin typeface="Arial Narrow" pitchFamily="34" charset="0"/>
              </a:rPr>
              <a:t> jeune, j’avais un </a:t>
            </a:r>
            <a:r>
              <a:rPr lang="fr-FR" dirty="0" smtClean="0">
                <a:latin typeface="Arial Narrow" pitchFamily="34" charset="0"/>
              </a:rPr>
              <a:t>rêve : travailler </a:t>
            </a:r>
            <a:r>
              <a:rPr lang="fr-FR" dirty="0" smtClean="0">
                <a:latin typeface="Arial Narrow" pitchFamily="34" charset="0"/>
              </a:rPr>
              <a:t>à Disneyland-Japon. Beaucoup </a:t>
            </a:r>
            <a:r>
              <a:rPr lang="fr-FR" dirty="0" smtClean="0">
                <a:latin typeface="Arial Narrow" pitchFamily="34" charset="0"/>
              </a:rPr>
              <a:t>me soutenaient, </a:t>
            </a:r>
            <a:r>
              <a:rPr lang="fr-FR" dirty="0" smtClean="0">
                <a:latin typeface="Arial Narrow" pitchFamily="34" charset="0"/>
              </a:rPr>
              <a:t>sauf les professeurs. Mais </a:t>
            </a:r>
            <a:r>
              <a:rPr lang="fr-FR" dirty="0" smtClean="0">
                <a:latin typeface="Arial Narrow" pitchFamily="34" charset="0"/>
              </a:rPr>
              <a:t>j’avais le </a:t>
            </a:r>
            <a:r>
              <a:rPr lang="fr-FR" dirty="0" smtClean="0">
                <a:latin typeface="Arial Narrow" pitchFamily="34" charset="0"/>
              </a:rPr>
              <a:t>soutien de mes parents, cela m’a donné confiance. Mes parents m’ont conseillé d’écouter les gens qui n’étaient pas d’accord et c’était utile. Je suis restée 3 ans avec un bon poste. Avec </a:t>
            </a:r>
            <a:r>
              <a:rPr lang="fr-FR" dirty="0">
                <a:latin typeface="Arial Narrow" pitchFamily="34" charset="0"/>
              </a:rPr>
              <a:t>les autres </a:t>
            </a:r>
            <a:r>
              <a:rPr lang="fr-FR" dirty="0" smtClean="0">
                <a:latin typeface="Arial Narrow" pitchFamily="34" charset="0"/>
              </a:rPr>
              <a:t>japonaises qui sont ici à « Culture et Paix », nous avons fait de gros </a:t>
            </a:r>
            <a:r>
              <a:rPr lang="fr-FR" dirty="0">
                <a:latin typeface="Arial Narrow" pitchFamily="34" charset="0"/>
              </a:rPr>
              <a:t>effort, </a:t>
            </a:r>
            <a:r>
              <a:rPr lang="fr-FR" dirty="0" smtClean="0">
                <a:latin typeface="Arial Narrow" pitchFamily="34" charset="0"/>
              </a:rPr>
              <a:t>mais il n’y avait pas </a:t>
            </a:r>
            <a:r>
              <a:rPr lang="fr-FR" dirty="0">
                <a:latin typeface="Arial Narrow" pitchFamily="34" charset="0"/>
              </a:rPr>
              <a:t>de résultat. </a:t>
            </a:r>
            <a:r>
              <a:rPr lang="fr-FR" dirty="0" smtClean="0">
                <a:latin typeface="Arial Narrow" pitchFamily="34" charset="0"/>
              </a:rPr>
              <a:t>Or, nous n’avons pas eu de doute ni de </a:t>
            </a:r>
            <a:r>
              <a:rPr lang="fr-FR" dirty="0">
                <a:latin typeface="Arial Narrow" pitchFamily="34" charset="0"/>
              </a:rPr>
              <a:t>ressentiment. </a:t>
            </a:r>
            <a:r>
              <a:rPr lang="fr-FR" dirty="0" smtClean="0">
                <a:latin typeface="Arial Narrow" pitchFamily="34" charset="0"/>
              </a:rPr>
              <a:t>Les résultats sont venus </a:t>
            </a:r>
            <a:r>
              <a:rPr lang="fr-FR" dirty="0">
                <a:latin typeface="Arial Narrow" pitchFamily="34" charset="0"/>
              </a:rPr>
              <a:t>après</a:t>
            </a:r>
            <a:r>
              <a:rPr lang="fr-FR" dirty="0" smtClean="0">
                <a:latin typeface="Arial Narrow" pitchFamily="34" charset="0"/>
              </a:rPr>
              <a:t>.</a:t>
            </a:r>
          </a:p>
          <a:p>
            <a:r>
              <a:rPr lang="fr-FR" b="1" dirty="0" err="1" smtClean="0">
                <a:effectLst>
                  <a:outerShdw blurRad="38100" dist="38100" dir="2700000" algn="tl">
                    <a:srgbClr val="000000">
                      <a:alpha val="43137"/>
                    </a:srgbClr>
                  </a:outerShdw>
                </a:effectLst>
                <a:latin typeface="Arial Narrow" pitchFamily="34" charset="0"/>
              </a:rPr>
              <a:t>Asae</a:t>
            </a:r>
            <a:r>
              <a:rPr lang="fr-FR" b="1" dirty="0" smtClean="0">
                <a:effectLst>
                  <a:outerShdw blurRad="38100" dist="38100" dir="2700000" algn="tl">
                    <a:srgbClr val="000000">
                      <a:alpha val="43137"/>
                    </a:srgbClr>
                  </a:outerShdw>
                </a:effectLst>
                <a:latin typeface="Arial Narrow" pitchFamily="34" charset="0"/>
              </a:rPr>
              <a:t> – </a:t>
            </a:r>
            <a:r>
              <a:rPr lang="fr-FR" dirty="0" smtClean="0">
                <a:latin typeface="Arial Narrow" pitchFamily="34" charset="0"/>
              </a:rPr>
              <a:t>j’ai tendance à ne pas trop me préparer. Mais une fois lancée, il y a beaucoup d’inspiration. Quand je faisais du sport au lycée (Badminton), je me donnais à fond dans les compétitions, et j’inventais de nouvelles techniques. Pour moi, l’important est de s’investir au moment crucial. </a:t>
            </a:r>
          </a:p>
          <a:p>
            <a:endParaRPr lang="fr-FR" dirty="0">
              <a:latin typeface="Arial Narrow" pitchFamily="34" charset="0"/>
            </a:endParaRPr>
          </a:p>
        </p:txBody>
      </p:sp>
    </p:spTree>
    <p:extLst>
      <p:ext uri="{BB962C8B-B14F-4D97-AF65-F5344CB8AC3E}">
        <p14:creationId xmlns:p14="http://schemas.microsoft.com/office/powerpoint/2010/main" val="3976374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692696"/>
            <a:ext cx="8208912" cy="720080"/>
          </a:xfrm>
        </p:spPr>
        <p:txBody>
          <a:bodyPr>
            <a:normAutofit fontScale="90000"/>
          </a:bodyPr>
          <a:lstStyle/>
          <a:p>
            <a:r>
              <a:rPr lang="fr-FR" dirty="0" smtClean="0"/>
              <a:t/>
            </a:r>
            <a:br>
              <a:rPr lang="fr-FR" dirty="0" smtClean="0"/>
            </a:br>
            <a:r>
              <a:rPr lang="fr-FR" sz="3600" dirty="0" smtClean="0"/>
              <a:t>Dépenser </a:t>
            </a:r>
            <a:r>
              <a:rPr lang="fr-FR" sz="3600" dirty="0"/>
              <a:t>moins et penser </a:t>
            </a:r>
            <a:r>
              <a:rPr lang="fr-FR" sz="3600" dirty="0" smtClean="0"/>
              <a:t>mieux</a:t>
            </a:r>
            <a:endParaRPr lang="fr-FR" sz="3600" dirty="0"/>
          </a:p>
        </p:txBody>
      </p:sp>
      <p:sp>
        <p:nvSpPr>
          <p:cNvPr id="5" name="Espace réservé du contenu 4"/>
          <p:cNvSpPr>
            <a:spLocks noGrp="1"/>
          </p:cNvSpPr>
          <p:nvPr>
            <p:ph idx="1"/>
          </p:nvPr>
        </p:nvSpPr>
        <p:spPr>
          <a:xfrm>
            <a:off x="4860032" y="1484784"/>
            <a:ext cx="3816424" cy="5040560"/>
          </a:xfrm>
        </p:spPr>
        <p:txBody>
          <a:bodyPr>
            <a:normAutofit fontScale="70000" lnSpcReduction="20000"/>
          </a:bodyPr>
          <a:lstStyle/>
          <a:p>
            <a:r>
              <a:rPr lang="fr-FR" i="1" dirty="0" smtClean="0"/>
              <a:t>« En France, on n’a pas de pétrole, mais on a des idées » (slogan officiel de 1973, au moment du premier choc pétrolier)</a:t>
            </a:r>
          </a:p>
          <a:p>
            <a:pPr lvl="0"/>
            <a:r>
              <a:rPr lang="fr-FR" b="1" dirty="0"/>
              <a:t>Où sont les gisements de matière grise dans notre pays, pour combler notre absence de matières premières ? </a:t>
            </a:r>
            <a:endParaRPr lang="fr-FR" dirty="0"/>
          </a:p>
          <a:p>
            <a:pPr lvl="0"/>
            <a:r>
              <a:rPr lang="fr-FR" b="1" dirty="0"/>
              <a:t>Vous identifierez aussi les blocages intellectuels qui continuent d’entraîner le gaspillage ou de bloquer l’utilisation de certaines ressources</a:t>
            </a:r>
            <a:endParaRPr lang="fr-FR" dirty="0"/>
          </a:p>
          <a:p>
            <a:pPr lvl="0"/>
            <a:r>
              <a:rPr lang="fr-FR" b="1" dirty="0"/>
              <a:t>Comment réformer les mentalités et penser autrement pour que le pays tire vraiment partie de toutes ses énergies disponibles en métropole et outre-mer ? </a:t>
            </a:r>
            <a:r>
              <a:rPr lang="fr-FR" b="1" dirty="0" smtClean="0"/>
              <a:t> </a:t>
            </a:r>
            <a:endParaRPr lang="fr-FR" b="1" dirty="0"/>
          </a:p>
        </p:txBody>
      </p:sp>
      <p:pic>
        <p:nvPicPr>
          <p:cNvPr id="2050" name="Picture 2" descr="Lead Generation: Quality vs. Quant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2060848"/>
            <a:ext cx="4477398"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6016" y="116632"/>
            <a:ext cx="3161443" cy="400110"/>
          </a:xfrm>
          <a:prstGeom prst="rect">
            <a:avLst/>
          </a:prstGeom>
        </p:spPr>
        <p:txBody>
          <a:bodyPr wrap="none">
            <a:spAutoFit/>
          </a:bodyPr>
          <a:lstStyle/>
          <a:p>
            <a:r>
              <a:rPr lang="fr-FR" sz="2000" dirty="0">
                <a:solidFill>
                  <a:schemeClr val="bg1"/>
                </a:solidFill>
              </a:rPr>
              <a:t>Vision 2020 – Résolutions</a:t>
            </a:r>
          </a:p>
        </p:txBody>
      </p:sp>
    </p:spTree>
    <p:extLst>
      <p:ext uri="{BB962C8B-B14F-4D97-AF65-F5344CB8AC3E}">
        <p14:creationId xmlns:p14="http://schemas.microsoft.com/office/powerpoint/2010/main" val="274557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1188</TotalTime>
  <Words>2744</Words>
  <Application>Microsoft Office PowerPoint</Application>
  <PresentationFormat>Affichage à l'écran (4:3)</PresentationFormat>
  <Paragraphs>332</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Austin</vt:lpstr>
      <vt:lpstr>Parole Donnée N° 189 Mercredi 7 mai 2014</vt:lpstr>
      <vt:lpstr>Discussion par Tables</vt:lpstr>
      <vt:lpstr>Aide à la discussion</vt:lpstr>
      <vt:lpstr>But de la soirée</vt:lpstr>
      <vt:lpstr>Table 1 vos priorités personnelles pour mettre beaucoup plus d’esprit dans vos efforts et votre dépense d’énergie. Chacun se limitera à deux réponses et en donnera les raisons profondes</vt:lpstr>
      <vt:lpstr>Table 1</vt:lpstr>
      <vt:lpstr>Table 2 : bien pensé, bien dépensé Racontez une expérience où :</vt:lpstr>
      <vt:lpstr>Table 2</vt:lpstr>
      <vt:lpstr> Dépenser moins et penser mieux</vt:lpstr>
      <vt:lpstr>Résolutions</vt:lpstr>
      <vt:lpstr>La France a tourné le dos à la mer Christian Bucher</vt:lpstr>
      <vt:lpstr>Exposé de Laurent Ladouce</vt:lpstr>
      <vt:lpstr>Présentation PowerPoint</vt:lpstr>
      <vt:lpstr>Plus fort que la force</vt:lpstr>
      <vt:lpstr>Présentation PowerPoint</vt:lpstr>
      <vt:lpstr>Années  1970-1980</vt:lpstr>
      <vt:lpstr>Présentation PowerPoint</vt:lpstr>
      <vt:lpstr>En pleine expansion, le communisme se heurta à : </vt:lpstr>
      <vt:lpstr>D’où viennent toutes les choses ? Comment évoluent-elles ? </vt:lpstr>
      <vt:lpstr>Présentation PowerPoint</vt:lpstr>
      <vt:lpstr>Présentation PowerPoint</vt:lpstr>
      <vt:lpstr>Quantité et qualité</vt:lpstr>
      <vt:lpstr>Présentation PowerPoint</vt:lpstr>
      <vt:lpstr>Réponse des Principes de l’Unification</vt:lpstr>
      <vt:lpstr>Présentation PowerPoint</vt:lpstr>
      <vt:lpstr>Présentation PowerPoint</vt:lpstr>
      <vt:lpstr>Présentation PowerPoint</vt:lpstr>
      <vt:lpstr>Présentation PowerPoint</vt:lpstr>
      <vt:lpstr>Présentation PowerPoint</vt:lpstr>
      <vt:lpstr>Présentation PowerPoint</vt:lpstr>
      <vt:lpstr>Le dessein bienveillant (providence)</vt:lpstr>
      <vt:lpstr>Présentation PowerPoint</vt:lpstr>
      <vt:lpstr>Présentation PowerPoint</vt:lpstr>
      <vt:lpstr>La joie du geste sportif</vt:lpstr>
      <vt:lpstr>Présentation PowerPoint</vt:lpstr>
      <vt:lpstr>Ce qu’enseigne le saut à la perche</vt:lpstr>
      <vt:lpstr>Présentation PowerPoint</vt:lpstr>
      <vt:lpstr>Présentation PowerPoint</vt:lpstr>
      <vt:lpstr>Présentation PowerPoint</vt:lpstr>
      <vt:lpstr>L’attitude, du point de vue temporel</vt:lpstr>
      <vt:lpstr>L’attitude, du point de vue spatial (placement)</vt:lpstr>
      <vt:lpstr>Jeong Seong</vt:lpstr>
      <vt:lpstr>Dynamis, energia et entéléchie chez Aristote</vt:lpstr>
      <vt:lpstr>精誠 -  </vt:lpstr>
      <vt:lpstr>Pour aller plus loin</vt:lpstr>
      <vt:lpstr>« Plus que vos aptitudes, votre attitude vous donnera de l’altitude »  Zig Ziglar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89</cp:revision>
  <dcterms:created xsi:type="dcterms:W3CDTF">2014-05-06T11:56:59Z</dcterms:created>
  <dcterms:modified xsi:type="dcterms:W3CDTF">2014-06-05T20:34:11Z</dcterms:modified>
</cp:coreProperties>
</file>